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5"/>
  </p:notesMasterIdLst>
  <p:sldIdLst>
    <p:sldId id="256" r:id="rId2"/>
    <p:sldId id="263" r:id="rId3"/>
    <p:sldId id="273" r:id="rId4"/>
    <p:sldId id="274" r:id="rId5"/>
    <p:sldId id="275" r:id="rId6"/>
    <p:sldId id="258" r:id="rId7"/>
    <p:sldId id="259" r:id="rId8"/>
    <p:sldId id="260" r:id="rId9"/>
    <p:sldId id="261" r:id="rId10"/>
    <p:sldId id="262" r:id="rId11"/>
    <p:sldId id="264" r:id="rId12"/>
    <p:sldId id="265" r:id="rId13"/>
    <p:sldId id="267" r:id="rId14"/>
    <p:sldId id="266" r:id="rId15"/>
    <p:sldId id="268" r:id="rId16"/>
    <p:sldId id="269" r:id="rId17"/>
    <p:sldId id="270" r:id="rId18"/>
    <p:sldId id="271" r:id="rId19"/>
    <p:sldId id="272" r:id="rId20"/>
    <p:sldId id="279" r:id="rId21"/>
    <p:sldId id="277" r:id="rId22"/>
    <p:sldId id="278"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4" d="100"/>
          <a:sy n="124" d="100"/>
        </p:scale>
        <p:origin x="-394"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svg"/><Relationship Id="rId1" Type="http://schemas.openxmlformats.org/officeDocument/2006/relationships/image" Target="../media/image9.png"/><Relationship Id="rId6" Type="http://schemas.openxmlformats.org/officeDocument/2006/relationships/image" Target="../media/image17.svg"/><Relationship Id="rId5"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svg"/><Relationship Id="rId1" Type="http://schemas.openxmlformats.org/officeDocument/2006/relationships/image" Target="../media/image9.png"/><Relationship Id="rId6" Type="http://schemas.openxmlformats.org/officeDocument/2006/relationships/image" Target="../media/image17.svg"/><Relationship Id="rId5"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193EC6-5223-448F-A473-ADE904BC164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A1B1E0-CA0F-4418-8AB9-476578D4BD22}">
      <dgm:prSet/>
      <dgm:spPr/>
      <dgm:t>
        <a:bodyPr/>
        <a:lstStyle/>
        <a:p>
          <a:pPr>
            <a:lnSpc>
              <a:spcPct val="100000"/>
            </a:lnSpc>
          </a:pPr>
          <a:r>
            <a:rPr lang="en-US"/>
            <a:t>Lift is the aerodynamic force generated by an object, such as an aircraft wing, as it moves through a fluid medium, typically air. </a:t>
          </a:r>
        </a:p>
      </dgm:t>
    </dgm:pt>
    <dgm:pt modelId="{1492080F-FE8F-4CEF-B2AB-C1BFADA8D7B5}" type="parTrans" cxnId="{E1DCA2D9-A1C4-4F4E-B342-1E918493F6D1}">
      <dgm:prSet/>
      <dgm:spPr/>
      <dgm:t>
        <a:bodyPr/>
        <a:lstStyle/>
        <a:p>
          <a:endParaRPr lang="en-US"/>
        </a:p>
      </dgm:t>
    </dgm:pt>
    <dgm:pt modelId="{56B81896-D408-4B89-B712-0064E6AA980A}" type="sibTrans" cxnId="{E1DCA2D9-A1C4-4F4E-B342-1E918493F6D1}">
      <dgm:prSet/>
      <dgm:spPr/>
      <dgm:t>
        <a:bodyPr/>
        <a:lstStyle/>
        <a:p>
          <a:endParaRPr lang="en-US"/>
        </a:p>
      </dgm:t>
    </dgm:pt>
    <dgm:pt modelId="{4CEBFDD1-94BB-4EA7-813E-F6CCE01ED1EE}">
      <dgm:prSet/>
      <dgm:spPr/>
      <dgm:t>
        <a:bodyPr/>
        <a:lstStyle/>
        <a:p>
          <a:pPr>
            <a:lnSpc>
              <a:spcPct val="100000"/>
            </a:lnSpc>
          </a:pPr>
          <a:r>
            <a:rPr lang="en-US"/>
            <a:t>It is perpendicular to the oncoming airflow and acts in an upward direction, opposing the force of gravity. </a:t>
          </a:r>
        </a:p>
      </dgm:t>
    </dgm:pt>
    <dgm:pt modelId="{BEF381F3-E4AA-4D8C-92DA-7E64F1D47F1D}" type="parTrans" cxnId="{624E2CEA-0F23-40B2-A247-69FBEDED26A4}">
      <dgm:prSet/>
      <dgm:spPr/>
      <dgm:t>
        <a:bodyPr/>
        <a:lstStyle/>
        <a:p>
          <a:endParaRPr lang="en-US"/>
        </a:p>
      </dgm:t>
    </dgm:pt>
    <dgm:pt modelId="{36CCE7FF-8396-439C-AA7C-0C8C3E762D9C}" type="sibTrans" cxnId="{624E2CEA-0F23-40B2-A247-69FBEDED26A4}">
      <dgm:prSet/>
      <dgm:spPr/>
      <dgm:t>
        <a:bodyPr/>
        <a:lstStyle/>
        <a:p>
          <a:endParaRPr lang="en-US"/>
        </a:p>
      </dgm:t>
    </dgm:pt>
    <dgm:pt modelId="{F548A292-A316-45F8-A9E2-7B11A22F23B2}">
      <dgm:prSet/>
      <dgm:spPr/>
      <dgm:t>
        <a:bodyPr/>
        <a:lstStyle/>
        <a:p>
          <a:pPr>
            <a:lnSpc>
              <a:spcPct val="100000"/>
            </a:lnSpc>
          </a:pPr>
          <a:r>
            <a:rPr lang="en-US"/>
            <a:t>A lift is primarily responsible for supporting the object in flight or maintaining its balance during other forms of motion.</a:t>
          </a:r>
          <a:br>
            <a:rPr lang="en-US"/>
          </a:br>
          <a:r>
            <a:rPr lang="en-US"/>
            <a:t/>
          </a:r>
          <a:br>
            <a:rPr lang="en-US"/>
          </a:br>
          <a:endParaRPr lang="en-US"/>
        </a:p>
      </dgm:t>
    </dgm:pt>
    <dgm:pt modelId="{BE107E06-DDA2-4364-8B25-C9E2DB5113D5}" type="parTrans" cxnId="{10C9908B-170B-4D30-ABF4-8A276A0D065E}">
      <dgm:prSet/>
      <dgm:spPr/>
      <dgm:t>
        <a:bodyPr/>
        <a:lstStyle/>
        <a:p>
          <a:endParaRPr lang="en-US"/>
        </a:p>
      </dgm:t>
    </dgm:pt>
    <dgm:pt modelId="{D28DE9AA-8925-4BE8-9F5C-B5CFB67C408C}" type="sibTrans" cxnId="{10C9908B-170B-4D30-ABF4-8A276A0D065E}">
      <dgm:prSet/>
      <dgm:spPr/>
      <dgm:t>
        <a:bodyPr/>
        <a:lstStyle/>
        <a:p>
          <a:endParaRPr lang="en-US"/>
        </a:p>
      </dgm:t>
    </dgm:pt>
    <dgm:pt modelId="{DB96447D-252B-4C56-9E56-A71C235873F7}" type="pres">
      <dgm:prSet presAssocID="{7D193EC6-5223-448F-A473-ADE904BC164B}" presName="root" presStyleCnt="0">
        <dgm:presLayoutVars>
          <dgm:dir/>
          <dgm:resizeHandles val="exact"/>
        </dgm:presLayoutVars>
      </dgm:prSet>
      <dgm:spPr/>
      <dgm:t>
        <a:bodyPr/>
        <a:lstStyle/>
        <a:p>
          <a:endParaRPr lang="en-IN"/>
        </a:p>
      </dgm:t>
    </dgm:pt>
    <dgm:pt modelId="{421D5A13-4947-4CC7-A97C-63A3DD4B1AB1}" type="pres">
      <dgm:prSet presAssocID="{97A1B1E0-CA0F-4418-8AB9-476578D4BD22}" presName="compNode" presStyleCnt="0"/>
      <dgm:spPr/>
    </dgm:pt>
    <dgm:pt modelId="{E9948196-7E06-4216-9CAA-1108F22E50EB}" type="pres">
      <dgm:prSet presAssocID="{97A1B1E0-CA0F-4418-8AB9-476578D4BD22}" presName="bgRect" presStyleLbl="bgShp" presStyleIdx="0" presStyleCnt="3"/>
      <dgm:spPr/>
    </dgm:pt>
    <dgm:pt modelId="{EB2E2EF8-A8C7-488C-B73C-B0A213F5B08C}" type="pres">
      <dgm:prSet presAssocID="{97A1B1E0-CA0F-4418-8AB9-476578D4BD22}"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IN"/>
        </a:p>
      </dgm:t>
      <dgm:extLst>
        <a:ext uri="{E40237B7-FDA0-4F09-8148-C483321AD2D9}">
          <dgm14:cNvPr xmlns:dgm14="http://schemas.microsoft.com/office/drawing/2010/diagram" id="0" name="" descr="Helicopter"/>
        </a:ext>
      </dgm:extLst>
    </dgm:pt>
    <dgm:pt modelId="{7F1B234F-6CAE-433A-9A28-EA7978935C16}" type="pres">
      <dgm:prSet presAssocID="{97A1B1E0-CA0F-4418-8AB9-476578D4BD22}" presName="spaceRect" presStyleCnt="0"/>
      <dgm:spPr/>
    </dgm:pt>
    <dgm:pt modelId="{B941F08E-1CC0-46F5-B244-0A13913F3028}" type="pres">
      <dgm:prSet presAssocID="{97A1B1E0-CA0F-4418-8AB9-476578D4BD22}" presName="parTx" presStyleLbl="revTx" presStyleIdx="0" presStyleCnt="3">
        <dgm:presLayoutVars>
          <dgm:chMax val="0"/>
          <dgm:chPref val="0"/>
        </dgm:presLayoutVars>
      </dgm:prSet>
      <dgm:spPr/>
      <dgm:t>
        <a:bodyPr/>
        <a:lstStyle/>
        <a:p>
          <a:endParaRPr lang="en-IN"/>
        </a:p>
      </dgm:t>
    </dgm:pt>
    <dgm:pt modelId="{F3FFC43A-0C6F-4748-9DAE-F686F71D0B1D}" type="pres">
      <dgm:prSet presAssocID="{56B81896-D408-4B89-B712-0064E6AA980A}" presName="sibTrans" presStyleCnt="0"/>
      <dgm:spPr/>
    </dgm:pt>
    <dgm:pt modelId="{F92C5018-727E-4085-BE46-FB9DE79A40D5}" type="pres">
      <dgm:prSet presAssocID="{4CEBFDD1-94BB-4EA7-813E-F6CCE01ED1EE}" presName="compNode" presStyleCnt="0"/>
      <dgm:spPr/>
    </dgm:pt>
    <dgm:pt modelId="{8602ED15-2EE2-482F-B29A-A722BC84A142}" type="pres">
      <dgm:prSet presAssocID="{4CEBFDD1-94BB-4EA7-813E-F6CCE01ED1EE}" presName="bgRect" presStyleLbl="bgShp" presStyleIdx="1" presStyleCnt="3"/>
      <dgm:spPr/>
    </dgm:pt>
    <dgm:pt modelId="{584332BC-E226-475D-B260-F0EEDB300955}" type="pres">
      <dgm:prSet presAssocID="{4CEBFDD1-94BB-4EA7-813E-F6CCE01ED1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IN"/>
        </a:p>
      </dgm:t>
      <dgm:extLst>
        <a:ext uri="{E40237B7-FDA0-4F09-8148-C483321AD2D9}">
          <dgm14:cNvPr xmlns:dgm14="http://schemas.microsoft.com/office/drawing/2010/diagram" id="0" name="" descr="Chevron Arrows"/>
        </a:ext>
      </dgm:extLst>
    </dgm:pt>
    <dgm:pt modelId="{A4FCA302-04AF-408A-A825-80855044368F}" type="pres">
      <dgm:prSet presAssocID="{4CEBFDD1-94BB-4EA7-813E-F6CCE01ED1EE}" presName="spaceRect" presStyleCnt="0"/>
      <dgm:spPr/>
    </dgm:pt>
    <dgm:pt modelId="{4EFA901F-914B-494D-8267-7B12BFABCC58}" type="pres">
      <dgm:prSet presAssocID="{4CEBFDD1-94BB-4EA7-813E-F6CCE01ED1EE}" presName="parTx" presStyleLbl="revTx" presStyleIdx="1" presStyleCnt="3">
        <dgm:presLayoutVars>
          <dgm:chMax val="0"/>
          <dgm:chPref val="0"/>
        </dgm:presLayoutVars>
      </dgm:prSet>
      <dgm:spPr/>
      <dgm:t>
        <a:bodyPr/>
        <a:lstStyle/>
        <a:p>
          <a:endParaRPr lang="en-IN"/>
        </a:p>
      </dgm:t>
    </dgm:pt>
    <dgm:pt modelId="{315BAC20-C1C5-42FE-8A48-6545DB93CD8D}" type="pres">
      <dgm:prSet presAssocID="{36CCE7FF-8396-439C-AA7C-0C8C3E762D9C}" presName="sibTrans" presStyleCnt="0"/>
      <dgm:spPr/>
    </dgm:pt>
    <dgm:pt modelId="{A9AD5269-2E9B-488B-BD22-55A3EEC5359A}" type="pres">
      <dgm:prSet presAssocID="{F548A292-A316-45F8-A9E2-7B11A22F23B2}" presName="compNode" presStyleCnt="0"/>
      <dgm:spPr/>
    </dgm:pt>
    <dgm:pt modelId="{04942FE7-8C72-4FD9-96D4-6EFA674CF9E6}" type="pres">
      <dgm:prSet presAssocID="{F548A292-A316-45F8-A9E2-7B11A22F23B2}" presName="bgRect" presStyleLbl="bgShp" presStyleIdx="2" presStyleCnt="3"/>
      <dgm:spPr/>
    </dgm:pt>
    <dgm:pt modelId="{15EF0C28-991A-4DA2-A20F-9B7C375DD820}" type="pres">
      <dgm:prSet presAssocID="{F548A292-A316-45F8-A9E2-7B11A22F23B2}"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IN"/>
        </a:p>
      </dgm:t>
      <dgm:extLst>
        <a:ext uri="{E40237B7-FDA0-4F09-8148-C483321AD2D9}">
          <dgm14:cNvPr xmlns:dgm14="http://schemas.microsoft.com/office/drawing/2010/diagram" id="0" name="" descr="Transfer"/>
        </a:ext>
      </dgm:extLst>
    </dgm:pt>
    <dgm:pt modelId="{E683A76B-83A9-47B5-A518-364874492BB5}" type="pres">
      <dgm:prSet presAssocID="{F548A292-A316-45F8-A9E2-7B11A22F23B2}" presName="spaceRect" presStyleCnt="0"/>
      <dgm:spPr/>
    </dgm:pt>
    <dgm:pt modelId="{E313EA51-9545-4B49-96DE-8B6CE85BE899}" type="pres">
      <dgm:prSet presAssocID="{F548A292-A316-45F8-A9E2-7B11A22F23B2}" presName="parTx" presStyleLbl="revTx" presStyleIdx="2" presStyleCnt="3">
        <dgm:presLayoutVars>
          <dgm:chMax val="0"/>
          <dgm:chPref val="0"/>
        </dgm:presLayoutVars>
      </dgm:prSet>
      <dgm:spPr/>
      <dgm:t>
        <a:bodyPr/>
        <a:lstStyle/>
        <a:p>
          <a:endParaRPr lang="en-IN"/>
        </a:p>
      </dgm:t>
    </dgm:pt>
  </dgm:ptLst>
  <dgm:cxnLst>
    <dgm:cxn modelId="{958FD794-6E93-44A9-B54F-1893907D7B9B}" type="presOf" srcId="{7D193EC6-5223-448F-A473-ADE904BC164B}" destId="{DB96447D-252B-4C56-9E56-A71C235873F7}" srcOrd="0" destOrd="0" presId="urn:microsoft.com/office/officeart/2018/2/layout/IconVerticalSolidList"/>
    <dgm:cxn modelId="{E1DCA2D9-A1C4-4F4E-B342-1E918493F6D1}" srcId="{7D193EC6-5223-448F-A473-ADE904BC164B}" destId="{97A1B1E0-CA0F-4418-8AB9-476578D4BD22}" srcOrd="0" destOrd="0" parTransId="{1492080F-FE8F-4CEF-B2AB-C1BFADA8D7B5}" sibTransId="{56B81896-D408-4B89-B712-0064E6AA980A}"/>
    <dgm:cxn modelId="{10C9908B-170B-4D30-ABF4-8A276A0D065E}" srcId="{7D193EC6-5223-448F-A473-ADE904BC164B}" destId="{F548A292-A316-45F8-A9E2-7B11A22F23B2}" srcOrd="2" destOrd="0" parTransId="{BE107E06-DDA2-4364-8B25-C9E2DB5113D5}" sibTransId="{D28DE9AA-8925-4BE8-9F5C-B5CFB67C408C}"/>
    <dgm:cxn modelId="{624E2CEA-0F23-40B2-A247-69FBEDED26A4}" srcId="{7D193EC6-5223-448F-A473-ADE904BC164B}" destId="{4CEBFDD1-94BB-4EA7-813E-F6CCE01ED1EE}" srcOrd="1" destOrd="0" parTransId="{BEF381F3-E4AA-4D8C-92DA-7E64F1D47F1D}" sibTransId="{36CCE7FF-8396-439C-AA7C-0C8C3E762D9C}"/>
    <dgm:cxn modelId="{30E2EEC6-162E-4268-967D-4A12A1F0868A}" type="presOf" srcId="{F548A292-A316-45F8-A9E2-7B11A22F23B2}" destId="{E313EA51-9545-4B49-96DE-8B6CE85BE899}" srcOrd="0" destOrd="0" presId="urn:microsoft.com/office/officeart/2018/2/layout/IconVerticalSolidList"/>
    <dgm:cxn modelId="{0FD8EF75-AAA5-4DD5-A683-554F8216267E}" type="presOf" srcId="{97A1B1E0-CA0F-4418-8AB9-476578D4BD22}" destId="{B941F08E-1CC0-46F5-B244-0A13913F3028}" srcOrd="0" destOrd="0" presId="urn:microsoft.com/office/officeart/2018/2/layout/IconVerticalSolidList"/>
    <dgm:cxn modelId="{8FAD494E-B64D-4F79-B37F-D42F6300E677}" type="presOf" srcId="{4CEBFDD1-94BB-4EA7-813E-F6CCE01ED1EE}" destId="{4EFA901F-914B-494D-8267-7B12BFABCC58}" srcOrd="0" destOrd="0" presId="urn:microsoft.com/office/officeart/2018/2/layout/IconVerticalSolidList"/>
    <dgm:cxn modelId="{75A3D228-FBBF-4974-B125-B8C3E8C3D8EC}" type="presParOf" srcId="{DB96447D-252B-4C56-9E56-A71C235873F7}" destId="{421D5A13-4947-4CC7-A97C-63A3DD4B1AB1}" srcOrd="0" destOrd="0" presId="urn:microsoft.com/office/officeart/2018/2/layout/IconVerticalSolidList"/>
    <dgm:cxn modelId="{308734B2-6135-4B06-87BD-339C62D72463}" type="presParOf" srcId="{421D5A13-4947-4CC7-A97C-63A3DD4B1AB1}" destId="{E9948196-7E06-4216-9CAA-1108F22E50EB}" srcOrd="0" destOrd="0" presId="urn:microsoft.com/office/officeart/2018/2/layout/IconVerticalSolidList"/>
    <dgm:cxn modelId="{DA83FE0D-97F0-4E1E-9C84-168A2B3309C7}" type="presParOf" srcId="{421D5A13-4947-4CC7-A97C-63A3DD4B1AB1}" destId="{EB2E2EF8-A8C7-488C-B73C-B0A213F5B08C}" srcOrd="1" destOrd="0" presId="urn:microsoft.com/office/officeart/2018/2/layout/IconVerticalSolidList"/>
    <dgm:cxn modelId="{126CD6D1-4423-46CA-953A-D9A0D06E3C55}" type="presParOf" srcId="{421D5A13-4947-4CC7-A97C-63A3DD4B1AB1}" destId="{7F1B234F-6CAE-433A-9A28-EA7978935C16}" srcOrd="2" destOrd="0" presId="urn:microsoft.com/office/officeart/2018/2/layout/IconVerticalSolidList"/>
    <dgm:cxn modelId="{D8AA5B35-EC80-462E-B64F-62076244796A}" type="presParOf" srcId="{421D5A13-4947-4CC7-A97C-63A3DD4B1AB1}" destId="{B941F08E-1CC0-46F5-B244-0A13913F3028}" srcOrd="3" destOrd="0" presId="urn:microsoft.com/office/officeart/2018/2/layout/IconVerticalSolidList"/>
    <dgm:cxn modelId="{566C38C3-BBD9-4F3D-8F88-CE72DB99C0FA}" type="presParOf" srcId="{DB96447D-252B-4C56-9E56-A71C235873F7}" destId="{F3FFC43A-0C6F-4748-9DAE-F686F71D0B1D}" srcOrd="1" destOrd="0" presId="urn:microsoft.com/office/officeart/2018/2/layout/IconVerticalSolidList"/>
    <dgm:cxn modelId="{9D84E859-6068-413F-AC09-42ADA443CB4D}" type="presParOf" srcId="{DB96447D-252B-4C56-9E56-A71C235873F7}" destId="{F92C5018-727E-4085-BE46-FB9DE79A40D5}" srcOrd="2" destOrd="0" presId="urn:microsoft.com/office/officeart/2018/2/layout/IconVerticalSolidList"/>
    <dgm:cxn modelId="{BAD6E50C-15A9-4391-B0BE-9FE70D8AE1EB}" type="presParOf" srcId="{F92C5018-727E-4085-BE46-FB9DE79A40D5}" destId="{8602ED15-2EE2-482F-B29A-A722BC84A142}" srcOrd="0" destOrd="0" presId="urn:microsoft.com/office/officeart/2018/2/layout/IconVerticalSolidList"/>
    <dgm:cxn modelId="{E484836E-61DA-414B-9FC4-9996B23E73C4}" type="presParOf" srcId="{F92C5018-727E-4085-BE46-FB9DE79A40D5}" destId="{584332BC-E226-475D-B260-F0EEDB300955}" srcOrd="1" destOrd="0" presId="urn:microsoft.com/office/officeart/2018/2/layout/IconVerticalSolidList"/>
    <dgm:cxn modelId="{BE555DDE-296B-444C-847E-CF6C1D41D552}" type="presParOf" srcId="{F92C5018-727E-4085-BE46-FB9DE79A40D5}" destId="{A4FCA302-04AF-408A-A825-80855044368F}" srcOrd="2" destOrd="0" presId="urn:microsoft.com/office/officeart/2018/2/layout/IconVerticalSolidList"/>
    <dgm:cxn modelId="{CAFEF822-F704-4DCF-8468-EC198A185F24}" type="presParOf" srcId="{F92C5018-727E-4085-BE46-FB9DE79A40D5}" destId="{4EFA901F-914B-494D-8267-7B12BFABCC58}" srcOrd="3" destOrd="0" presId="urn:microsoft.com/office/officeart/2018/2/layout/IconVerticalSolidList"/>
    <dgm:cxn modelId="{F5CD7835-C2F9-4509-9A34-5C9F42C37577}" type="presParOf" srcId="{DB96447D-252B-4C56-9E56-A71C235873F7}" destId="{315BAC20-C1C5-42FE-8A48-6545DB93CD8D}" srcOrd="3" destOrd="0" presId="urn:microsoft.com/office/officeart/2018/2/layout/IconVerticalSolidList"/>
    <dgm:cxn modelId="{9EEB0463-1710-4FC8-A6E7-B725B51F3619}" type="presParOf" srcId="{DB96447D-252B-4C56-9E56-A71C235873F7}" destId="{A9AD5269-2E9B-488B-BD22-55A3EEC5359A}" srcOrd="4" destOrd="0" presId="urn:microsoft.com/office/officeart/2018/2/layout/IconVerticalSolidList"/>
    <dgm:cxn modelId="{3AB54185-F9DE-4B16-96A3-C06F74D10BF0}" type="presParOf" srcId="{A9AD5269-2E9B-488B-BD22-55A3EEC5359A}" destId="{04942FE7-8C72-4FD9-96D4-6EFA674CF9E6}" srcOrd="0" destOrd="0" presId="urn:microsoft.com/office/officeart/2018/2/layout/IconVerticalSolidList"/>
    <dgm:cxn modelId="{B9DB7C52-D381-4B3C-84B8-45A0FE1C7478}" type="presParOf" srcId="{A9AD5269-2E9B-488B-BD22-55A3EEC5359A}" destId="{15EF0C28-991A-4DA2-A20F-9B7C375DD820}" srcOrd="1" destOrd="0" presId="urn:microsoft.com/office/officeart/2018/2/layout/IconVerticalSolidList"/>
    <dgm:cxn modelId="{A3696CE4-C0AD-4250-BB82-1E2128E46143}" type="presParOf" srcId="{A9AD5269-2E9B-488B-BD22-55A3EEC5359A}" destId="{E683A76B-83A9-47B5-A518-364874492BB5}" srcOrd="2" destOrd="0" presId="urn:microsoft.com/office/officeart/2018/2/layout/IconVerticalSolidList"/>
    <dgm:cxn modelId="{9D0F9E2A-7F6D-44E3-ADC8-2A554C227E4D}" type="presParOf" srcId="{A9AD5269-2E9B-488B-BD22-55A3EEC5359A}" destId="{E313EA51-9545-4B49-96DE-8B6CE85BE8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5057B4-08BD-4364-AF8D-9FD9225657A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0DF4143-3634-4C1C-842C-57528B2BECFD}">
      <dgm:prSet/>
      <dgm:spPr/>
      <dgm:t>
        <a:bodyPr/>
        <a:lstStyle/>
        <a:p>
          <a:pPr>
            <a:lnSpc>
              <a:spcPct val="100000"/>
            </a:lnSpc>
          </a:pPr>
          <a:r>
            <a:rPr lang="en-US"/>
            <a:t>Drag is the aerodynamic force experienced by an object moving through a fluid, typically air, in the direction opposite to its motion. </a:t>
          </a:r>
        </a:p>
      </dgm:t>
    </dgm:pt>
    <dgm:pt modelId="{A7BECCE2-907A-4BFE-BDC6-867AC9ED727F}" type="parTrans" cxnId="{EF550A09-6530-4909-A18F-881DE3CC23CE}">
      <dgm:prSet/>
      <dgm:spPr/>
      <dgm:t>
        <a:bodyPr/>
        <a:lstStyle/>
        <a:p>
          <a:endParaRPr lang="en-US"/>
        </a:p>
      </dgm:t>
    </dgm:pt>
    <dgm:pt modelId="{5BDF704F-5A13-4246-A414-C4C8604EE7B3}" type="sibTrans" cxnId="{EF550A09-6530-4909-A18F-881DE3CC23CE}">
      <dgm:prSet/>
      <dgm:spPr/>
      <dgm:t>
        <a:bodyPr/>
        <a:lstStyle/>
        <a:p>
          <a:endParaRPr lang="en-US"/>
        </a:p>
      </dgm:t>
    </dgm:pt>
    <dgm:pt modelId="{97025280-FF70-49C6-9733-AFEED7FF04E9}">
      <dgm:prSet/>
      <dgm:spPr/>
      <dgm:t>
        <a:bodyPr/>
        <a:lstStyle/>
        <a:p>
          <a:pPr>
            <a:lnSpc>
              <a:spcPct val="100000"/>
            </a:lnSpc>
          </a:pPr>
          <a:r>
            <a:rPr lang="en-US"/>
            <a:t>It acts parallel to the direction of the flow and opposes the object's motion through the fluid. </a:t>
          </a:r>
        </a:p>
      </dgm:t>
    </dgm:pt>
    <dgm:pt modelId="{23582FBB-52AC-4766-A9EC-CC7DA0478014}" type="parTrans" cxnId="{1D170EF5-CA71-49A9-B1EE-DBCAFBBC9040}">
      <dgm:prSet/>
      <dgm:spPr/>
      <dgm:t>
        <a:bodyPr/>
        <a:lstStyle/>
        <a:p>
          <a:endParaRPr lang="en-US"/>
        </a:p>
      </dgm:t>
    </dgm:pt>
    <dgm:pt modelId="{CB3562C5-B709-436E-BC5C-B24FB5DA30F9}" type="sibTrans" cxnId="{1D170EF5-CA71-49A9-B1EE-DBCAFBBC9040}">
      <dgm:prSet/>
      <dgm:spPr/>
      <dgm:t>
        <a:bodyPr/>
        <a:lstStyle/>
        <a:p>
          <a:endParaRPr lang="en-US"/>
        </a:p>
      </dgm:t>
    </dgm:pt>
    <dgm:pt modelId="{A7A64CF8-7D6A-40A6-8AB6-90CC0C3AC595}">
      <dgm:prSet/>
      <dgm:spPr/>
      <dgm:t>
        <a:bodyPr/>
        <a:lstStyle/>
        <a:p>
          <a:pPr>
            <a:lnSpc>
              <a:spcPct val="100000"/>
            </a:lnSpc>
          </a:pPr>
          <a:r>
            <a:rPr lang="en-US"/>
            <a:t>Drag is primarily caused by the interaction between the object's surface and the surrounding fluid, resulting in air resistance or fluid friction.</a:t>
          </a:r>
          <a:br>
            <a:rPr lang="en-US"/>
          </a:br>
          <a:endParaRPr lang="en-US"/>
        </a:p>
      </dgm:t>
    </dgm:pt>
    <dgm:pt modelId="{11583FAF-A452-4DEE-9CB7-9F6A757F43DF}" type="parTrans" cxnId="{81472E11-678F-4B10-A26C-123119F93CD0}">
      <dgm:prSet/>
      <dgm:spPr/>
      <dgm:t>
        <a:bodyPr/>
        <a:lstStyle/>
        <a:p>
          <a:endParaRPr lang="en-US"/>
        </a:p>
      </dgm:t>
    </dgm:pt>
    <dgm:pt modelId="{ECBC153D-ECD5-4F63-801F-1A3B6396797F}" type="sibTrans" cxnId="{81472E11-678F-4B10-A26C-123119F93CD0}">
      <dgm:prSet/>
      <dgm:spPr/>
      <dgm:t>
        <a:bodyPr/>
        <a:lstStyle/>
        <a:p>
          <a:endParaRPr lang="en-US"/>
        </a:p>
      </dgm:t>
    </dgm:pt>
    <dgm:pt modelId="{7723887A-3A99-4A12-BD34-A6637D8B1AD1}" type="pres">
      <dgm:prSet presAssocID="{C85057B4-08BD-4364-AF8D-9FD9225657A7}" presName="root" presStyleCnt="0">
        <dgm:presLayoutVars>
          <dgm:dir/>
          <dgm:resizeHandles val="exact"/>
        </dgm:presLayoutVars>
      </dgm:prSet>
      <dgm:spPr/>
      <dgm:t>
        <a:bodyPr/>
        <a:lstStyle/>
        <a:p>
          <a:endParaRPr lang="en-IN"/>
        </a:p>
      </dgm:t>
    </dgm:pt>
    <dgm:pt modelId="{2B5CCD04-29BC-496F-8DB6-7A4159D69E53}" type="pres">
      <dgm:prSet presAssocID="{40DF4143-3634-4C1C-842C-57528B2BECFD}" presName="compNode" presStyleCnt="0"/>
      <dgm:spPr/>
    </dgm:pt>
    <dgm:pt modelId="{3B7E193F-7D12-4B89-9DD7-09F44E873912}" type="pres">
      <dgm:prSet presAssocID="{40DF4143-3634-4C1C-842C-57528B2BECFD}" presName="bgRect" presStyleLbl="bgShp" presStyleIdx="0" presStyleCnt="3"/>
      <dgm:spPr/>
    </dgm:pt>
    <dgm:pt modelId="{08316064-3BCF-4E2E-86D8-783C9192213F}" type="pres">
      <dgm:prSet presAssocID="{40DF4143-3634-4C1C-842C-57528B2BEC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IN"/>
        </a:p>
      </dgm:t>
      <dgm:extLst>
        <a:ext uri="{E40237B7-FDA0-4F09-8148-C483321AD2D9}">
          <dgm14:cNvPr xmlns:dgm14="http://schemas.microsoft.com/office/drawing/2010/diagram" id="0" name="" descr="Chevron Arrows"/>
        </a:ext>
      </dgm:extLst>
    </dgm:pt>
    <dgm:pt modelId="{FA36B517-5916-45F5-B46A-2EA52662A18D}" type="pres">
      <dgm:prSet presAssocID="{40DF4143-3634-4C1C-842C-57528B2BECFD}" presName="spaceRect" presStyleCnt="0"/>
      <dgm:spPr/>
    </dgm:pt>
    <dgm:pt modelId="{A3217E63-7B8F-4996-B04A-9CFDA7562F73}" type="pres">
      <dgm:prSet presAssocID="{40DF4143-3634-4C1C-842C-57528B2BECFD}" presName="parTx" presStyleLbl="revTx" presStyleIdx="0" presStyleCnt="3">
        <dgm:presLayoutVars>
          <dgm:chMax val="0"/>
          <dgm:chPref val="0"/>
        </dgm:presLayoutVars>
      </dgm:prSet>
      <dgm:spPr/>
      <dgm:t>
        <a:bodyPr/>
        <a:lstStyle/>
        <a:p>
          <a:endParaRPr lang="en-IN"/>
        </a:p>
      </dgm:t>
    </dgm:pt>
    <dgm:pt modelId="{C13ECC40-DB34-49DD-ADF7-AF37D747B353}" type="pres">
      <dgm:prSet presAssocID="{5BDF704F-5A13-4246-A414-C4C8604EE7B3}" presName="sibTrans" presStyleCnt="0"/>
      <dgm:spPr/>
    </dgm:pt>
    <dgm:pt modelId="{CECF71E6-D131-4901-8DC0-8380DA36F5A0}" type="pres">
      <dgm:prSet presAssocID="{97025280-FF70-49C6-9733-AFEED7FF04E9}" presName="compNode" presStyleCnt="0"/>
      <dgm:spPr/>
    </dgm:pt>
    <dgm:pt modelId="{D2F8E72F-3411-444E-9588-435FC5D82540}" type="pres">
      <dgm:prSet presAssocID="{97025280-FF70-49C6-9733-AFEED7FF04E9}" presName="bgRect" presStyleLbl="bgShp" presStyleIdx="1" presStyleCnt="3"/>
      <dgm:spPr/>
    </dgm:pt>
    <dgm:pt modelId="{37B2807A-312E-4E8D-B1C4-470BF9D6D22D}" type="pres">
      <dgm:prSet presAssocID="{97025280-FF70-49C6-9733-AFEED7FF04E9}"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IN"/>
        </a:p>
      </dgm:t>
      <dgm:extLst>
        <a:ext uri="{E40237B7-FDA0-4F09-8148-C483321AD2D9}">
          <dgm14:cNvPr xmlns:dgm14="http://schemas.microsoft.com/office/drawing/2010/diagram" id="0" name="" descr="Transfer"/>
        </a:ext>
      </dgm:extLst>
    </dgm:pt>
    <dgm:pt modelId="{C5C803EA-33D2-4A1E-A276-BA981E29DF6C}" type="pres">
      <dgm:prSet presAssocID="{97025280-FF70-49C6-9733-AFEED7FF04E9}" presName="spaceRect" presStyleCnt="0"/>
      <dgm:spPr/>
    </dgm:pt>
    <dgm:pt modelId="{DA96F393-0898-4DA5-B72F-E30E2813575F}" type="pres">
      <dgm:prSet presAssocID="{97025280-FF70-49C6-9733-AFEED7FF04E9}" presName="parTx" presStyleLbl="revTx" presStyleIdx="1" presStyleCnt="3">
        <dgm:presLayoutVars>
          <dgm:chMax val="0"/>
          <dgm:chPref val="0"/>
        </dgm:presLayoutVars>
      </dgm:prSet>
      <dgm:spPr/>
      <dgm:t>
        <a:bodyPr/>
        <a:lstStyle/>
        <a:p>
          <a:endParaRPr lang="en-IN"/>
        </a:p>
      </dgm:t>
    </dgm:pt>
    <dgm:pt modelId="{EB52F6D1-F143-4316-B13F-3FAF597164F7}" type="pres">
      <dgm:prSet presAssocID="{CB3562C5-B709-436E-BC5C-B24FB5DA30F9}" presName="sibTrans" presStyleCnt="0"/>
      <dgm:spPr/>
    </dgm:pt>
    <dgm:pt modelId="{5A33127E-859A-4B10-A7F5-1F37AEB9BA64}" type="pres">
      <dgm:prSet presAssocID="{A7A64CF8-7D6A-40A6-8AB6-90CC0C3AC595}" presName="compNode" presStyleCnt="0"/>
      <dgm:spPr/>
    </dgm:pt>
    <dgm:pt modelId="{B7E54501-A02B-4A66-8869-3CE5407295E2}" type="pres">
      <dgm:prSet presAssocID="{A7A64CF8-7D6A-40A6-8AB6-90CC0C3AC595}" presName="bgRect" presStyleLbl="bgShp" presStyleIdx="2" presStyleCnt="3"/>
      <dgm:spPr/>
    </dgm:pt>
    <dgm:pt modelId="{EFC8165A-4B6D-4C66-90ED-FB80689235CC}" type="pres">
      <dgm:prSet presAssocID="{A7A64CF8-7D6A-40A6-8AB6-90CC0C3AC595}"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en-IN"/>
        </a:p>
      </dgm:t>
      <dgm:extLst>
        <a:ext uri="{E40237B7-FDA0-4F09-8148-C483321AD2D9}">
          <dgm14:cNvPr xmlns:dgm14="http://schemas.microsoft.com/office/drawing/2010/diagram" id="0" name="" descr="Drawing Compass"/>
        </a:ext>
      </dgm:extLst>
    </dgm:pt>
    <dgm:pt modelId="{89C34A5A-95C1-4D44-B258-A12B29EF0479}" type="pres">
      <dgm:prSet presAssocID="{A7A64CF8-7D6A-40A6-8AB6-90CC0C3AC595}" presName="spaceRect" presStyleCnt="0"/>
      <dgm:spPr/>
    </dgm:pt>
    <dgm:pt modelId="{D681B0D4-DFC9-4C93-BBA1-C15602F9A7F6}" type="pres">
      <dgm:prSet presAssocID="{A7A64CF8-7D6A-40A6-8AB6-90CC0C3AC595}" presName="parTx" presStyleLbl="revTx" presStyleIdx="2" presStyleCnt="3">
        <dgm:presLayoutVars>
          <dgm:chMax val="0"/>
          <dgm:chPref val="0"/>
        </dgm:presLayoutVars>
      </dgm:prSet>
      <dgm:spPr/>
      <dgm:t>
        <a:bodyPr/>
        <a:lstStyle/>
        <a:p>
          <a:endParaRPr lang="en-IN"/>
        </a:p>
      </dgm:t>
    </dgm:pt>
  </dgm:ptLst>
  <dgm:cxnLst>
    <dgm:cxn modelId="{6EC66A2C-DC56-469A-ADA4-02EC2663C73C}" type="presOf" srcId="{97025280-FF70-49C6-9733-AFEED7FF04E9}" destId="{DA96F393-0898-4DA5-B72F-E30E2813575F}" srcOrd="0" destOrd="0" presId="urn:microsoft.com/office/officeart/2018/2/layout/IconVerticalSolidList"/>
    <dgm:cxn modelId="{76283018-3AC6-48DD-B832-1A3E4B6A0CF5}" type="presOf" srcId="{C85057B4-08BD-4364-AF8D-9FD9225657A7}" destId="{7723887A-3A99-4A12-BD34-A6637D8B1AD1}" srcOrd="0" destOrd="0" presId="urn:microsoft.com/office/officeart/2018/2/layout/IconVerticalSolidList"/>
    <dgm:cxn modelId="{EF550A09-6530-4909-A18F-881DE3CC23CE}" srcId="{C85057B4-08BD-4364-AF8D-9FD9225657A7}" destId="{40DF4143-3634-4C1C-842C-57528B2BECFD}" srcOrd="0" destOrd="0" parTransId="{A7BECCE2-907A-4BFE-BDC6-867AC9ED727F}" sibTransId="{5BDF704F-5A13-4246-A414-C4C8604EE7B3}"/>
    <dgm:cxn modelId="{F0D07177-63F2-4B22-99C3-3173E5D42ACA}" type="presOf" srcId="{40DF4143-3634-4C1C-842C-57528B2BECFD}" destId="{A3217E63-7B8F-4996-B04A-9CFDA7562F73}" srcOrd="0" destOrd="0" presId="urn:microsoft.com/office/officeart/2018/2/layout/IconVerticalSolidList"/>
    <dgm:cxn modelId="{6380D74D-F856-45D7-A8A9-92BBF56747BF}" type="presOf" srcId="{A7A64CF8-7D6A-40A6-8AB6-90CC0C3AC595}" destId="{D681B0D4-DFC9-4C93-BBA1-C15602F9A7F6}" srcOrd="0" destOrd="0" presId="urn:microsoft.com/office/officeart/2018/2/layout/IconVerticalSolidList"/>
    <dgm:cxn modelId="{1D170EF5-CA71-49A9-B1EE-DBCAFBBC9040}" srcId="{C85057B4-08BD-4364-AF8D-9FD9225657A7}" destId="{97025280-FF70-49C6-9733-AFEED7FF04E9}" srcOrd="1" destOrd="0" parTransId="{23582FBB-52AC-4766-A9EC-CC7DA0478014}" sibTransId="{CB3562C5-B709-436E-BC5C-B24FB5DA30F9}"/>
    <dgm:cxn modelId="{81472E11-678F-4B10-A26C-123119F93CD0}" srcId="{C85057B4-08BD-4364-AF8D-9FD9225657A7}" destId="{A7A64CF8-7D6A-40A6-8AB6-90CC0C3AC595}" srcOrd="2" destOrd="0" parTransId="{11583FAF-A452-4DEE-9CB7-9F6A757F43DF}" sibTransId="{ECBC153D-ECD5-4F63-801F-1A3B6396797F}"/>
    <dgm:cxn modelId="{EAA1C198-7155-4897-8CC7-FB71D0D7784A}" type="presParOf" srcId="{7723887A-3A99-4A12-BD34-A6637D8B1AD1}" destId="{2B5CCD04-29BC-496F-8DB6-7A4159D69E53}" srcOrd="0" destOrd="0" presId="urn:microsoft.com/office/officeart/2018/2/layout/IconVerticalSolidList"/>
    <dgm:cxn modelId="{72F19621-F6B3-4C21-BB74-127B9F8F3937}" type="presParOf" srcId="{2B5CCD04-29BC-496F-8DB6-7A4159D69E53}" destId="{3B7E193F-7D12-4B89-9DD7-09F44E873912}" srcOrd="0" destOrd="0" presId="urn:microsoft.com/office/officeart/2018/2/layout/IconVerticalSolidList"/>
    <dgm:cxn modelId="{0FB11980-CED7-46CB-A93A-F5B004C5DB38}" type="presParOf" srcId="{2B5CCD04-29BC-496F-8DB6-7A4159D69E53}" destId="{08316064-3BCF-4E2E-86D8-783C9192213F}" srcOrd="1" destOrd="0" presId="urn:microsoft.com/office/officeart/2018/2/layout/IconVerticalSolidList"/>
    <dgm:cxn modelId="{59282A97-62D5-40CB-9602-BC5722904059}" type="presParOf" srcId="{2B5CCD04-29BC-496F-8DB6-7A4159D69E53}" destId="{FA36B517-5916-45F5-B46A-2EA52662A18D}" srcOrd="2" destOrd="0" presId="urn:microsoft.com/office/officeart/2018/2/layout/IconVerticalSolidList"/>
    <dgm:cxn modelId="{8B923DA3-0D43-4CFB-A969-82798807DDFA}" type="presParOf" srcId="{2B5CCD04-29BC-496F-8DB6-7A4159D69E53}" destId="{A3217E63-7B8F-4996-B04A-9CFDA7562F73}" srcOrd="3" destOrd="0" presId="urn:microsoft.com/office/officeart/2018/2/layout/IconVerticalSolidList"/>
    <dgm:cxn modelId="{10887934-EE4B-42BE-B85B-28A5701CA39C}" type="presParOf" srcId="{7723887A-3A99-4A12-BD34-A6637D8B1AD1}" destId="{C13ECC40-DB34-49DD-ADF7-AF37D747B353}" srcOrd="1" destOrd="0" presId="urn:microsoft.com/office/officeart/2018/2/layout/IconVerticalSolidList"/>
    <dgm:cxn modelId="{B0B17FD9-0379-48AE-9AB9-8BE2D2BD118D}" type="presParOf" srcId="{7723887A-3A99-4A12-BD34-A6637D8B1AD1}" destId="{CECF71E6-D131-4901-8DC0-8380DA36F5A0}" srcOrd="2" destOrd="0" presId="urn:microsoft.com/office/officeart/2018/2/layout/IconVerticalSolidList"/>
    <dgm:cxn modelId="{BC4FD530-BF14-4B16-A8AE-37D67CD95913}" type="presParOf" srcId="{CECF71E6-D131-4901-8DC0-8380DA36F5A0}" destId="{D2F8E72F-3411-444E-9588-435FC5D82540}" srcOrd="0" destOrd="0" presId="urn:microsoft.com/office/officeart/2018/2/layout/IconVerticalSolidList"/>
    <dgm:cxn modelId="{8D5022A7-DDB3-45C7-965B-BA60E83DA807}" type="presParOf" srcId="{CECF71E6-D131-4901-8DC0-8380DA36F5A0}" destId="{37B2807A-312E-4E8D-B1C4-470BF9D6D22D}" srcOrd="1" destOrd="0" presId="urn:microsoft.com/office/officeart/2018/2/layout/IconVerticalSolidList"/>
    <dgm:cxn modelId="{43AA6CFB-1A61-4934-89AE-26882A194812}" type="presParOf" srcId="{CECF71E6-D131-4901-8DC0-8380DA36F5A0}" destId="{C5C803EA-33D2-4A1E-A276-BA981E29DF6C}" srcOrd="2" destOrd="0" presId="urn:microsoft.com/office/officeart/2018/2/layout/IconVerticalSolidList"/>
    <dgm:cxn modelId="{BC0FB817-6543-4D22-AFC3-CC6A6B5FF16C}" type="presParOf" srcId="{CECF71E6-D131-4901-8DC0-8380DA36F5A0}" destId="{DA96F393-0898-4DA5-B72F-E30E2813575F}" srcOrd="3" destOrd="0" presId="urn:microsoft.com/office/officeart/2018/2/layout/IconVerticalSolidList"/>
    <dgm:cxn modelId="{4D076890-BA16-407A-83B2-7E4350FFF3B8}" type="presParOf" srcId="{7723887A-3A99-4A12-BD34-A6637D8B1AD1}" destId="{EB52F6D1-F143-4316-B13F-3FAF597164F7}" srcOrd="3" destOrd="0" presId="urn:microsoft.com/office/officeart/2018/2/layout/IconVerticalSolidList"/>
    <dgm:cxn modelId="{22128AD1-B43D-4C6D-B8CE-F6B4EAF8B41C}" type="presParOf" srcId="{7723887A-3A99-4A12-BD34-A6637D8B1AD1}" destId="{5A33127E-859A-4B10-A7F5-1F37AEB9BA64}" srcOrd="4" destOrd="0" presId="urn:microsoft.com/office/officeart/2018/2/layout/IconVerticalSolidList"/>
    <dgm:cxn modelId="{5BC56155-8BF7-409D-B6EB-11755580EE46}" type="presParOf" srcId="{5A33127E-859A-4B10-A7F5-1F37AEB9BA64}" destId="{B7E54501-A02B-4A66-8869-3CE5407295E2}" srcOrd="0" destOrd="0" presId="urn:microsoft.com/office/officeart/2018/2/layout/IconVerticalSolidList"/>
    <dgm:cxn modelId="{F45C41C1-A613-412B-BEF8-82B691416788}" type="presParOf" srcId="{5A33127E-859A-4B10-A7F5-1F37AEB9BA64}" destId="{EFC8165A-4B6D-4C66-90ED-FB80689235CC}" srcOrd="1" destOrd="0" presId="urn:microsoft.com/office/officeart/2018/2/layout/IconVerticalSolidList"/>
    <dgm:cxn modelId="{06A058D5-DAE8-45A1-A2A8-DD6CBC4D8F3B}" type="presParOf" srcId="{5A33127E-859A-4B10-A7F5-1F37AEB9BA64}" destId="{89C34A5A-95C1-4D44-B258-A12B29EF0479}" srcOrd="2" destOrd="0" presId="urn:microsoft.com/office/officeart/2018/2/layout/IconVerticalSolidList"/>
    <dgm:cxn modelId="{C3574787-5C5E-4D71-B781-23D7FB134BA6}" type="presParOf" srcId="{5A33127E-859A-4B10-A7F5-1F37AEB9BA64}" destId="{D681B0D4-DFC9-4C93-BBA1-C15602F9A7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48196-7E06-4216-9CAA-1108F22E50EB}">
      <dsp:nvSpPr>
        <dsp:cNvPr id="0" name=""/>
        <dsp:cNvSpPr/>
      </dsp:nvSpPr>
      <dsp:spPr>
        <a:xfrm>
          <a:off x="0" y="1915"/>
          <a:ext cx="4693296" cy="8819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E2EF8-A8C7-488C-B73C-B0A213F5B08C}">
      <dsp:nvSpPr>
        <dsp:cNvPr id="0" name=""/>
        <dsp:cNvSpPr/>
      </dsp:nvSpPr>
      <dsp:spPr>
        <a:xfrm>
          <a:off x="266793" y="200357"/>
          <a:ext cx="485552" cy="48507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41F08E-1CC0-46F5-B244-0A13913F3028}">
      <dsp:nvSpPr>
        <dsp:cNvPr id="0" name=""/>
        <dsp:cNvSpPr/>
      </dsp:nvSpPr>
      <dsp:spPr>
        <a:xfrm>
          <a:off x="1019139" y="1915"/>
          <a:ext cx="3454572" cy="1074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59" tIns="113759" rIns="113759" bIns="113759" numCol="1" spcCol="1270" anchor="ctr" anchorCtr="0">
          <a:noAutofit/>
        </a:bodyPr>
        <a:lstStyle/>
        <a:p>
          <a:pPr lvl="0" algn="l" defTabSz="622300">
            <a:lnSpc>
              <a:spcPct val="100000"/>
            </a:lnSpc>
            <a:spcBef>
              <a:spcPct val="0"/>
            </a:spcBef>
            <a:spcAft>
              <a:spcPct val="35000"/>
            </a:spcAft>
          </a:pPr>
          <a:r>
            <a:rPr lang="en-US" sz="1400" kern="1200"/>
            <a:t>Lift is the aerodynamic force generated by an object, such as an aircraft wing, as it moves through a fluid medium, typically air. </a:t>
          </a:r>
        </a:p>
      </dsp:txBody>
      <dsp:txXfrm>
        <a:off x="1019139" y="1915"/>
        <a:ext cx="3454572" cy="1074889"/>
      </dsp:txXfrm>
    </dsp:sp>
    <dsp:sp modelId="{8602ED15-2EE2-482F-B29A-A722BC84A142}">
      <dsp:nvSpPr>
        <dsp:cNvPr id="0" name=""/>
        <dsp:cNvSpPr/>
      </dsp:nvSpPr>
      <dsp:spPr>
        <a:xfrm>
          <a:off x="0" y="1309214"/>
          <a:ext cx="4693296" cy="8819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4332BC-E226-475D-B260-F0EEDB300955}">
      <dsp:nvSpPr>
        <dsp:cNvPr id="0" name=""/>
        <dsp:cNvSpPr/>
      </dsp:nvSpPr>
      <dsp:spPr>
        <a:xfrm>
          <a:off x="266793" y="1507655"/>
          <a:ext cx="485552" cy="48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FA901F-914B-494D-8267-7B12BFABCC58}">
      <dsp:nvSpPr>
        <dsp:cNvPr id="0" name=""/>
        <dsp:cNvSpPr/>
      </dsp:nvSpPr>
      <dsp:spPr>
        <a:xfrm>
          <a:off x="1019139" y="1309214"/>
          <a:ext cx="3454572" cy="1074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59" tIns="113759" rIns="113759" bIns="113759" numCol="1" spcCol="1270" anchor="ctr" anchorCtr="0">
          <a:noAutofit/>
        </a:bodyPr>
        <a:lstStyle/>
        <a:p>
          <a:pPr lvl="0" algn="l" defTabSz="622300">
            <a:lnSpc>
              <a:spcPct val="100000"/>
            </a:lnSpc>
            <a:spcBef>
              <a:spcPct val="0"/>
            </a:spcBef>
            <a:spcAft>
              <a:spcPct val="35000"/>
            </a:spcAft>
          </a:pPr>
          <a:r>
            <a:rPr lang="en-US" sz="1400" kern="1200"/>
            <a:t>It is perpendicular to the oncoming airflow and acts in an upward direction, opposing the force of gravity. </a:t>
          </a:r>
        </a:p>
      </dsp:txBody>
      <dsp:txXfrm>
        <a:off x="1019139" y="1309214"/>
        <a:ext cx="3454572" cy="1074889"/>
      </dsp:txXfrm>
    </dsp:sp>
    <dsp:sp modelId="{04942FE7-8C72-4FD9-96D4-6EFA674CF9E6}">
      <dsp:nvSpPr>
        <dsp:cNvPr id="0" name=""/>
        <dsp:cNvSpPr/>
      </dsp:nvSpPr>
      <dsp:spPr>
        <a:xfrm>
          <a:off x="0" y="2616513"/>
          <a:ext cx="4693296" cy="8819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EF0C28-991A-4DA2-A20F-9B7C375DD820}">
      <dsp:nvSpPr>
        <dsp:cNvPr id="0" name=""/>
        <dsp:cNvSpPr/>
      </dsp:nvSpPr>
      <dsp:spPr>
        <a:xfrm>
          <a:off x="267053" y="2814954"/>
          <a:ext cx="485552" cy="48507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13EA51-9545-4B49-96DE-8B6CE85BE899}">
      <dsp:nvSpPr>
        <dsp:cNvPr id="0" name=""/>
        <dsp:cNvSpPr/>
      </dsp:nvSpPr>
      <dsp:spPr>
        <a:xfrm>
          <a:off x="1019660" y="2616513"/>
          <a:ext cx="3454572" cy="1074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59" tIns="113759" rIns="113759" bIns="113759" numCol="1" spcCol="1270" anchor="ctr" anchorCtr="0">
          <a:noAutofit/>
        </a:bodyPr>
        <a:lstStyle/>
        <a:p>
          <a:pPr lvl="0" algn="l" defTabSz="622300">
            <a:lnSpc>
              <a:spcPct val="100000"/>
            </a:lnSpc>
            <a:spcBef>
              <a:spcPct val="0"/>
            </a:spcBef>
            <a:spcAft>
              <a:spcPct val="35000"/>
            </a:spcAft>
          </a:pPr>
          <a:r>
            <a:rPr lang="en-US" sz="1400" kern="1200"/>
            <a:t>A lift is primarily responsible for supporting the object in flight or maintaining its balance during other forms of motion.</a:t>
          </a:r>
          <a:br>
            <a:rPr lang="en-US" sz="1400" kern="1200"/>
          </a:br>
          <a:r>
            <a:rPr lang="en-US" sz="1400" kern="1200"/>
            <a:t/>
          </a:r>
          <a:br>
            <a:rPr lang="en-US" sz="1400" kern="1200"/>
          </a:br>
          <a:endParaRPr lang="en-US" sz="1400" kern="1200"/>
        </a:p>
      </dsp:txBody>
      <dsp:txXfrm>
        <a:off x="1019660" y="2616513"/>
        <a:ext cx="3454572" cy="1074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E193F-7D12-4B89-9DD7-09F44E873912}">
      <dsp:nvSpPr>
        <dsp:cNvPr id="0" name=""/>
        <dsp:cNvSpPr/>
      </dsp:nvSpPr>
      <dsp:spPr>
        <a:xfrm>
          <a:off x="0" y="1915"/>
          <a:ext cx="4693296" cy="1073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316064-3BCF-4E2E-86D8-783C9192213F}">
      <dsp:nvSpPr>
        <dsp:cNvPr id="0" name=""/>
        <dsp:cNvSpPr/>
      </dsp:nvSpPr>
      <dsp:spPr>
        <a:xfrm>
          <a:off x="324836" y="243530"/>
          <a:ext cx="591189" cy="5906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217E63-7B8F-4996-B04A-9CFDA7562F73}">
      <dsp:nvSpPr>
        <dsp:cNvPr id="0" name=""/>
        <dsp:cNvSpPr/>
      </dsp:nvSpPr>
      <dsp:spPr>
        <a:xfrm>
          <a:off x="1240862" y="1915"/>
          <a:ext cx="3337735" cy="1074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59" tIns="113759" rIns="113759" bIns="113759" numCol="1" spcCol="1270" anchor="ctr" anchorCtr="0">
          <a:noAutofit/>
        </a:bodyPr>
        <a:lstStyle/>
        <a:p>
          <a:pPr lvl="0" algn="l" defTabSz="622300">
            <a:lnSpc>
              <a:spcPct val="100000"/>
            </a:lnSpc>
            <a:spcBef>
              <a:spcPct val="0"/>
            </a:spcBef>
            <a:spcAft>
              <a:spcPct val="35000"/>
            </a:spcAft>
          </a:pPr>
          <a:r>
            <a:rPr lang="en-US" sz="1400" kern="1200"/>
            <a:t>Drag is the aerodynamic force experienced by an object moving through a fluid, typically air, in the direction opposite to its motion. </a:t>
          </a:r>
        </a:p>
      </dsp:txBody>
      <dsp:txXfrm>
        <a:off x="1240862" y="1915"/>
        <a:ext cx="3337735" cy="1074889"/>
      </dsp:txXfrm>
    </dsp:sp>
    <dsp:sp modelId="{D2F8E72F-3411-444E-9588-435FC5D82540}">
      <dsp:nvSpPr>
        <dsp:cNvPr id="0" name=""/>
        <dsp:cNvSpPr/>
      </dsp:nvSpPr>
      <dsp:spPr>
        <a:xfrm>
          <a:off x="0" y="1309214"/>
          <a:ext cx="4693296" cy="1073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B2807A-312E-4E8D-B1C4-470BF9D6D22D}">
      <dsp:nvSpPr>
        <dsp:cNvPr id="0" name=""/>
        <dsp:cNvSpPr/>
      </dsp:nvSpPr>
      <dsp:spPr>
        <a:xfrm>
          <a:off x="324836" y="1550828"/>
          <a:ext cx="591189" cy="59061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96F393-0898-4DA5-B72F-E30E2813575F}">
      <dsp:nvSpPr>
        <dsp:cNvPr id="0" name=""/>
        <dsp:cNvSpPr/>
      </dsp:nvSpPr>
      <dsp:spPr>
        <a:xfrm>
          <a:off x="1240862" y="1309214"/>
          <a:ext cx="3337735" cy="1074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59" tIns="113759" rIns="113759" bIns="113759" numCol="1" spcCol="1270" anchor="ctr" anchorCtr="0">
          <a:noAutofit/>
        </a:bodyPr>
        <a:lstStyle/>
        <a:p>
          <a:pPr lvl="0" algn="l" defTabSz="622300">
            <a:lnSpc>
              <a:spcPct val="100000"/>
            </a:lnSpc>
            <a:spcBef>
              <a:spcPct val="0"/>
            </a:spcBef>
            <a:spcAft>
              <a:spcPct val="35000"/>
            </a:spcAft>
          </a:pPr>
          <a:r>
            <a:rPr lang="en-US" sz="1400" kern="1200"/>
            <a:t>It acts parallel to the direction of the flow and opposes the object's motion through the fluid. </a:t>
          </a:r>
        </a:p>
      </dsp:txBody>
      <dsp:txXfrm>
        <a:off x="1240862" y="1309214"/>
        <a:ext cx="3337735" cy="1074889"/>
      </dsp:txXfrm>
    </dsp:sp>
    <dsp:sp modelId="{B7E54501-A02B-4A66-8869-3CE5407295E2}">
      <dsp:nvSpPr>
        <dsp:cNvPr id="0" name=""/>
        <dsp:cNvSpPr/>
      </dsp:nvSpPr>
      <dsp:spPr>
        <a:xfrm>
          <a:off x="0" y="2616513"/>
          <a:ext cx="4693296" cy="1073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8165A-4B6D-4C66-90ED-FB80689235CC}">
      <dsp:nvSpPr>
        <dsp:cNvPr id="0" name=""/>
        <dsp:cNvSpPr/>
      </dsp:nvSpPr>
      <dsp:spPr>
        <a:xfrm>
          <a:off x="325154" y="2858127"/>
          <a:ext cx="591189" cy="590612"/>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81B0D4-DFC9-4C93-BBA1-C15602F9A7F6}">
      <dsp:nvSpPr>
        <dsp:cNvPr id="0" name=""/>
        <dsp:cNvSpPr/>
      </dsp:nvSpPr>
      <dsp:spPr>
        <a:xfrm>
          <a:off x="1241497" y="2616513"/>
          <a:ext cx="3337735" cy="1074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59" tIns="113759" rIns="113759" bIns="113759" numCol="1" spcCol="1270" anchor="ctr" anchorCtr="0">
          <a:noAutofit/>
        </a:bodyPr>
        <a:lstStyle/>
        <a:p>
          <a:pPr lvl="0" algn="l" defTabSz="622300">
            <a:lnSpc>
              <a:spcPct val="100000"/>
            </a:lnSpc>
            <a:spcBef>
              <a:spcPct val="0"/>
            </a:spcBef>
            <a:spcAft>
              <a:spcPct val="35000"/>
            </a:spcAft>
          </a:pPr>
          <a:r>
            <a:rPr lang="en-US" sz="1400" kern="1200"/>
            <a:t>Drag is primarily caused by the interaction between the object's surface and the surrounding fluid, resulting in air resistance or fluid friction.</a:t>
          </a:r>
          <a:br>
            <a:rPr lang="en-US" sz="1400" kern="1200"/>
          </a:br>
          <a:endParaRPr lang="en-US" sz="1400" kern="1200"/>
        </a:p>
      </dsp:txBody>
      <dsp:txXfrm>
        <a:off x="1241497" y="2616513"/>
        <a:ext cx="3337735" cy="10748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6A7CC-6B70-4A4C-AD14-937EBDF1DD75}" type="datetimeFigureOut">
              <a:rPr lang="en-IN" smtClean="0"/>
              <a:t>14-09-2023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EDF1-026F-481D-A0C9-90FF3637C78F}" type="slidenum">
              <a:rPr lang="en-IN" smtClean="0"/>
              <a:t>‹#›</a:t>
            </a:fld>
            <a:endParaRPr lang="en-IN"/>
          </a:p>
        </p:txBody>
      </p:sp>
    </p:spTree>
    <p:extLst>
      <p:ext uri="{BB962C8B-B14F-4D97-AF65-F5344CB8AC3E}">
        <p14:creationId xmlns:p14="http://schemas.microsoft.com/office/powerpoint/2010/main" val="190743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xmlns=""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B12065D3-7C30-419B-A7BC-632087C4D95B}" type="datetime1">
              <a:rPr lang="en-US" smtClean="0"/>
              <a:t>9/14/2023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8059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D7528-0468-4047-9310-949D196EBBF6}" type="datetime1">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5405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3A908-F5CB-4811-9E23-DFE1CD676EE9}" type="datetime1">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49481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02717F-F1ED-4AC8-BBA7-D80FB53043B3}" type="datetime1">
              <a:rPr lang="en-US" smtClean="0"/>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09333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xmlns=""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xmlns=""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99F19249-C9E0-4269-8BA2-59E87BF35E68}" type="datetime1">
              <a:rPr lang="en-US" smtClean="0"/>
              <a:t>9/14/2023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21491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1EBE00-E4D1-4138-974A-5CFAAB6CAF85}" type="datetime1">
              <a:rPr lang="en-US" smtClean="0"/>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2181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821F85E-FE4D-4C96-9B59-976CEF527512}" type="datetime1">
              <a:rPr lang="en-US" smtClean="0"/>
              <a:t>9/14/2023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03635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F9CD8D-EA20-466C-A808-2B3EFA07FC8F}" type="datetime1">
              <a:rPr lang="en-US" smtClean="0"/>
              <a:t>9/14/2023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74747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05DE3-0CC5-4735-A50C-C030A3F248F0}" type="datetime1">
              <a:rPr lang="en-US" smtClean="0"/>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47639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xmlns=""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37518D57-F493-49F4-AD7E-79182937EFE1}" type="datetime1">
              <a:rPr lang="en-US" smtClean="0"/>
              <a:t>9/14/2023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93427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5F6C31DA-D3F8-4B17-A0F2-DBF88124BA0C}" type="datetime1">
              <a:rPr lang="en-US" smtClean="0"/>
              <a:t>9/14/2023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xmlns=""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43752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695F61BC-54F8-43C8-918D-422C0ED3D75A}" type="datetime1">
              <a:rPr lang="en-US" smtClean="0"/>
              <a:t>9/14/2023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10610842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8" r:id="rId6"/>
    <p:sldLayoutId id="2147483663" r:id="rId7"/>
    <p:sldLayoutId id="2147483664" r:id="rId8"/>
    <p:sldLayoutId id="2147483665" r:id="rId9"/>
    <p:sldLayoutId id="2147483666" r:id="rId10"/>
    <p:sldLayoutId id="2147483667" r:id="rId11"/>
  </p:sldLayoutIdLst>
  <p:hf hdr="0" ftr="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reatbustardsflight.blogspot.com/2019/02/las-ecuaciones-de-navier-stokes-para.html" TargetMode="External"/><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3" Type="http://schemas.openxmlformats.org/officeDocument/2006/relationships/hyperlink" Target="http://aviation.stackexchange.com/questions/1614/where-can-i-find-detailed-dimensions-of-an-aircraft-engine-compressor-blade/33345" TargetMode="External"/><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56F7F177-4AE8-4934-A7F6-B3910259F2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66" y="0"/>
            <a:ext cx="1219386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1DAC2350-FA6C-4B24-9A17-926C160E8C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6" name="Rectangle 25">
            <a:extLst>
              <a:ext uri="{FF2B5EF4-FFF2-40B4-BE49-F238E27FC236}">
                <a16:creationId xmlns:a16="http://schemas.microsoft.com/office/drawing/2014/main" xmlns="" id="{2A637C44-0146-4C54-A1A1-57BC8E6C3C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xmlns="" id="{07F642EA-BC27-7283-0AB7-F473E2DF2C5B}"/>
              </a:ext>
            </a:extLst>
          </p:cNvPr>
          <p:cNvSpPr>
            <a:spLocks noGrp="1"/>
          </p:cNvSpPr>
          <p:nvPr>
            <p:ph type="ctrTitle"/>
          </p:nvPr>
        </p:nvSpPr>
        <p:spPr>
          <a:xfrm>
            <a:off x="1241170" y="3755360"/>
            <a:ext cx="9732773" cy="1465112"/>
          </a:xfrm>
        </p:spPr>
        <p:txBody>
          <a:bodyPr>
            <a:normAutofit/>
          </a:bodyPr>
          <a:lstStyle/>
          <a:p>
            <a:r>
              <a:rPr lang="en-US" sz="2100" b="1" dirty="0">
                <a:latin typeface="+mn-lt"/>
              </a:rPr>
              <a:t>AERODYNAMICS OF FASE CAR – CFD PROJECT (WEEK 3)</a:t>
            </a:r>
            <a:br>
              <a:rPr lang="en-US" sz="2100" b="1" dirty="0">
                <a:latin typeface="+mn-lt"/>
              </a:rPr>
            </a:br>
            <a:r>
              <a:rPr lang="en-US" sz="2100" b="1" dirty="0">
                <a:latin typeface="+mn-lt"/>
              </a:rPr>
              <a:t/>
            </a:r>
            <a:br>
              <a:rPr lang="en-US" sz="2100" b="1" dirty="0">
                <a:latin typeface="+mn-lt"/>
              </a:rPr>
            </a:br>
            <a:r>
              <a:rPr lang="en-US" sz="2100" b="1" dirty="0">
                <a:latin typeface="+mn-lt"/>
              </a:rPr>
              <a:t>Flow reactions of the car</a:t>
            </a:r>
            <a:r>
              <a:rPr lang="en-US" sz="2100" dirty="0">
                <a:latin typeface="+mn-lt"/>
              </a:rPr>
              <a:t/>
            </a:r>
            <a:br>
              <a:rPr lang="en-US" sz="2100" dirty="0">
                <a:latin typeface="+mn-lt"/>
              </a:rPr>
            </a:br>
            <a:r>
              <a:rPr lang="en-US" sz="2100" dirty="0">
                <a:latin typeface="+mn-lt"/>
              </a:rPr>
              <a:t/>
            </a:r>
            <a:br>
              <a:rPr lang="en-US" sz="2100" dirty="0">
                <a:latin typeface="+mn-lt"/>
              </a:rPr>
            </a:br>
            <a:r>
              <a:rPr lang="en-US" sz="2100" b="1" dirty="0">
                <a:latin typeface="+mn-lt"/>
              </a:rPr>
              <a:t>GUIDED BY: PROF .DR. MEHMET SARIMURAT</a:t>
            </a:r>
            <a:endParaRPr lang="en-IN" sz="2100" dirty="0"/>
          </a:p>
        </p:txBody>
      </p:sp>
      <p:sp>
        <p:nvSpPr>
          <p:cNvPr id="3" name="Subtitle 2">
            <a:extLst>
              <a:ext uri="{FF2B5EF4-FFF2-40B4-BE49-F238E27FC236}">
                <a16:creationId xmlns:a16="http://schemas.microsoft.com/office/drawing/2014/main" xmlns="" id="{B520F7F5-C83D-37B5-E021-C6C4B1E34D21}"/>
              </a:ext>
            </a:extLst>
          </p:cNvPr>
          <p:cNvSpPr>
            <a:spLocks noGrp="1"/>
          </p:cNvSpPr>
          <p:nvPr>
            <p:ph type="subTitle" idx="1"/>
          </p:nvPr>
        </p:nvSpPr>
        <p:spPr>
          <a:xfrm>
            <a:off x="1371600" y="5220472"/>
            <a:ext cx="9517450" cy="638904"/>
          </a:xfrm>
        </p:spPr>
        <p:txBody>
          <a:bodyPr>
            <a:normAutofit lnSpcReduction="10000"/>
          </a:bodyPr>
          <a:lstStyle/>
          <a:p>
            <a:r>
              <a:rPr lang="en-US" sz="1800" dirty="0">
                <a:solidFill>
                  <a:schemeClr val="tx1">
                    <a:lumMod val="85000"/>
                    <a:lumOff val="15000"/>
                  </a:schemeClr>
                </a:solidFill>
              </a:rPr>
              <a:t>-JAYAPRAKASH CHANDRAN</a:t>
            </a:r>
            <a:br>
              <a:rPr lang="en-US" sz="1800" dirty="0">
                <a:solidFill>
                  <a:schemeClr val="tx1">
                    <a:lumMod val="85000"/>
                    <a:lumOff val="15000"/>
                  </a:schemeClr>
                </a:solidFill>
              </a:rPr>
            </a:br>
            <a:r>
              <a:rPr lang="en-US" sz="1800" dirty="0">
                <a:solidFill>
                  <a:schemeClr val="tx1">
                    <a:lumMod val="85000"/>
                    <a:lumOff val="15000"/>
                  </a:schemeClr>
                </a:solidFill>
              </a:rPr>
              <a:t>522242685</a:t>
            </a:r>
            <a:endParaRPr lang="en-IN" sz="1800" dirty="0">
              <a:solidFill>
                <a:schemeClr val="tx1">
                  <a:lumMod val="85000"/>
                  <a:lumOff val="15000"/>
                </a:schemeClr>
              </a:solidFill>
            </a:endParaRPr>
          </a:p>
          <a:p>
            <a:endParaRPr lang="en-IN" dirty="0"/>
          </a:p>
        </p:txBody>
      </p:sp>
      <p:sp>
        <p:nvSpPr>
          <p:cNvPr id="28" name="Rectangle 27">
            <a:extLst>
              <a:ext uri="{FF2B5EF4-FFF2-40B4-BE49-F238E27FC236}">
                <a16:creationId xmlns:a16="http://schemas.microsoft.com/office/drawing/2014/main" xmlns="" id="{6AB310E7-DE5C-4964-8CBB-E87A22B5BD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xmlns="" id="{BC6D0BA2-2FCA-496D-A55A-C56A7B3E09D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EA158404-99A1-4EB0-B63C-8744C273AC0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B1848EA8-FE52-4762-AE9B-5D1DD4C3362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A picture containing text, font, logo, graphics&#10;&#10;Description automatically generated">
            <a:extLst>
              <a:ext uri="{FF2B5EF4-FFF2-40B4-BE49-F238E27FC236}">
                <a16:creationId xmlns:a16="http://schemas.microsoft.com/office/drawing/2014/main" xmlns="" id="{E982956A-7ABE-DAFF-75EC-D132B1F31FCC}"/>
              </a:ext>
            </a:extLst>
          </p:cNvPr>
          <p:cNvPicPr>
            <a:picLocks noChangeAspect="1"/>
          </p:cNvPicPr>
          <p:nvPr/>
        </p:nvPicPr>
        <p:blipFill rotWithShape="1">
          <a:blip r:embed="rId2">
            <a:extLst>
              <a:ext uri="{28A0092B-C50C-407E-A947-70E740481C1C}">
                <a14:useLocalDpi xmlns:a14="http://schemas.microsoft.com/office/drawing/2010/main" val="0"/>
              </a:ext>
            </a:extLst>
          </a:blip>
          <a:srcRect l="251"/>
          <a:stretch/>
        </p:blipFill>
        <p:spPr>
          <a:xfrm>
            <a:off x="3724310" y="1395172"/>
            <a:ext cx="4753962" cy="2216708"/>
          </a:xfrm>
          <a:prstGeom prst="rect">
            <a:avLst/>
          </a:prstGeom>
        </p:spPr>
      </p:pic>
      <p:sp>
        <p:nvSpPr>
          <p:cNvPr id="5" name="Date Placeholder 4">
            <a:extLst>
              <a:ext uri="{FF2B5EF4-FFF2-40B4-BE49-F238E27FC236}">
                <a16:creationId xmlns:a16="http://schemas.microsoft.com/office/drawing/2014/main" xmlns="" id="{174F83BF-2D26-DF3C-767C-C0D9A53A00B9}"/>
              </a:ext>
            </a:extLst>
          </p:cNvPr>
          <p:cNvSpPr>
            <a:spLocks noGrp="1"/>
          </p:cNvSpPr>
          <p:nvPr>
            <p:ph type="dt" sz="half" idx="10"/>
          </p:nvPr>
        </p:nvSpPr>
        <p:spPr/>
        <p:txBody>
          <a:bodyPr/>
          <a:lstStyle/>
          <a:p>
            <a:fld id="{9E4FB627-5E8B-4318-B563-3A0B611D600E}" type="datetime1">
              <a:rPr lang="en-US" smtClean="0"/>
              <a:t>9/14/2023</a:t>
            </a:fld>
            <a:endParaRPr lang="en-US" dirty="0"/>
          </a:p>
        </p:txBody>
      </p:sp>
      <p:sp>
        <p:nvSpPr>
          <p:cNvPr id="6" name="Slide Number Placeholder 5">
            <a:extLst>
              <a:ext uri="{FF2B5EF4-FFF2-40B4-BE49-F238E27FC236}">
                <a16:creationId xmlns:a16="http://schemas.microsoft.com/office/drawing/2014/main" xmlns="" id="{08373E2A-AA58-A1C3-B2D7-8A1687BE34F5}"/>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2776811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software, plot&#10;&#10;Description automatically generated">
            <a:extLst>
              <a:ext uri="{FF2B5EF4-FFF2-40B4-BE49-F238E27FC236}">
                <a16:creationId xmlns:a16="http://schemas.microsoft.com/office/drawing/2014/main" xmlns="" id="{4046886E-B719-3739-9427-C6F84710F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65" y="834238"/>
            <a:ext cx="5379090" cy="2835961"/>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picture containing text, screenshot, plot, diagram&#10;&#10;Description automatically generated">
            <a:extLst>
              <a:ext uri="{FF2B5EF4-FFF2-40B4-BE49-F238E27FC236}">
                <a16:creationId xmlns:a16="http://schemas.microsoft.com/office/drawing/2014/main" xmlns="" id="{D0E25E14-17C4-1D79-8E4D-AF7E69974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526" y="834238"/>
            <a:ext cx="5385778" cy="2835961"/>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xmlns="" id="{466EB5A9-81AA-CFC3-D363-8B44400D52D0}"/>
              </a:ext>
            </a:extLst>
          </p:cNvPr>
          <p:cNvSpPr>
            <a:spLocks noGrp="1"/>
          </p:cNvSpPr>
          <p:nvPr>
            <p:ph type="title"/>
          </p:nvPr>
        </p:nvSpPr>
        <p:spPr>
          <a:xfrm>
            <a:off x="703528" y="-52424"/>
            <a:ext cx="10997995" cy="1371600"/>
          </a:xfrm>
        </p:spPr>
        <p:txBody>
          <a:bodyPr>
            <a:norm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      Normal Distribution of lift at 30 m/s (68mph):                         Normal distribution of lift at 65 m/s (146mph): </a:t>
            </a:r>
          </a:p>
        </p:txBody>
      </p:sp>
      <p:sp>
        <p:nvSpPr>
          <p:cNvPr id="15" name="TextBox 14">
            <a:extLst>
              <a:ext uri="{FF2B5EF4-FFF2-40B4-BE49-F238E27FC236}">
                <a16:creationId xmlns:a16="http://schemas.microsoft.com/office/drawing/2014/main" xmlns="" id="{97071C63-CEAA-D121-6BF8-47DD20841ED1}"/>
              </a:ext>
            </a:extLst>
          </p:cNvPr>
          <p:cNvSpPr txBox="1"/>
          <p:nvPr/>
        </p:nvSpPr>
        <p:spPr>
          <a:xfrm>
            <a:off x="104972" y="3265012"/>
            <a:ext cx="6097554" cy="261610"/>
          </a:xfrm>
          <a:prstGeom prst="rect">
            <a:avLst/>
          </a:prstGeom>
          <a:noFill/>
        </p:spPr>
        <p:txBody>
          <a:bodyPr wrap="square">
            <a:spAutoFit/>
          </a:bodyPr>
          <a:lstStyle/>
          <a:p>
            <a:pPr algn="ctr"/>
            <a:r>
              <a:rPr lang="en-US" sz="1100" b="1" dirty="0"/>
              <a:t>FIG. A12. L[N] at 30 m/s</a:t>
            </a:r>
            <a:endParaRPr lang="en-IN" sz="1100" b="1" dirty="0"/>
          </a:p>
        </p:txBody>
      </p:sp>
      <p:sp>
        <p:nvSpPr>
          <p:cNvPr id="17" name="TextBox 16">
            <a:extLst>
              <a:ext uri="{FF2B5EF4-FFF2-40B4-BE49-F238E27FC236}">
                <a16:creationId xmlns:a16="http://schemas.microsoft.com/office/drawing/2014/main" xmlns="" id="{E5853E16-C69D-29A9-A887-478652F7AD9A}"/>
              </a:ext>
            </a:extLst>
          </p:cNvPr>
          <p:cNvSpPr txBox="1"/>
          <p:nvPr/>
        </p:nvSpPr>
        <p:spPr>
          <a:xfrm>
            <a:off x="5944843" y="3298195"/>
            <a:ext cx="6340150" cy="261610"/>
          </a:xfrm>
          <a:prstGeom prst="rect">
            <a:avLst/>
          </a:prstGeom>
          <a:noFill/>
        </p:spPr>
        <p:txBody>
          <a:bodyPr wrap="square">
            <a:spAutoFit/>
          </a:bodyPr>
          <a:lstStyle/>
          <a:p>
            <a:pPr algn="ctr"/>
            <a:r>
              <a:rPr lang="en-US" sz="1100" b="1" dirty="0"/>
              <a:t>FIG. A13. L[N] at 65 m/s</a:t>
            </a:r>
            <a:endParaRPr lang="en-IN" sz="1100" b="1" dirty="0"/>
          </a:p>
        </p:txBody>
      </p:sp>
      <p:sp>
        <p:nvSpPr>
          <p:cNvPr id="12" name="Oval 11">
            <a:extLst>
              <a:ext uri="{FF2B5EF4-FFF2-40B4-BE49-F238E27FC236}">
                <a16:creationId xmlns:a16="http://schemas.microsoft.com/office/drawing/2014/main" xmlns="" id="{17E62473-0F8D-EBFE-2930-E711B3320FA1}"/>
              </a:ext>
            </a:extLst>
          </p:cNvPr>
          <p:cNvSpPr/>
          <p:nvPr/>
        </p:nvSpPr>
        <p:spPr>
          <a:xfrm>
            <a:off x="1940769" y="1873363"/>
            <a:ext cx="1212980" cy="1319346"/>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46658075-13B6-F7EF-D15F-AF38B9AF8D87}"/>
              </a:ext>
            </a:extLst>
          </p:cNvPr>
          <p:cNvSpPr txBox="1"/>
          <p:nvPr/>
        </p:nvSpPr>
        <p:spPr>
          <a:xfrm>
            <a:off x="649721" y="3780594"/>
            <a:ext cx="10590245" cy="2308324"/>
          </a:xfrm>
          <a:prstGeom prst="rect">
            <a:avLst/>
          </a:prstGeom>
          <a:noFill/>
        </p:spPr>
        <p:txBody>
          <a:bodyPr wrap="square" rtlCol="0">
            <a:spAutoFit/>
          </a:bodyPr>
          <a:lstStyle/>
          <a:p>
            <a:pPr marL="342900" indent="-342900">
              <a:buFont typeface="Wingdings" panose="05000000000000000000" pitchFamily="2" charset="2"/>
              <a:buChar char="q"/>
            </a:pPr>
            <a:r>
              <a:rPr lang="en-US" sz="1600" dirty="0">
                <a:latin typeface="Calibri" panose="020F0502020204030204" pitchFamily="34" charset="0"/>
                <a:ea typeface="Calibri" panose="020F0502020204030204" pitchFamily="34" charset="0"/>
                <a:cs typeface="Calibri" panose="020F0502020204030204" pitchFamily="34" charset="0"/>
              </a:rPr>
              <a:t>The normal distribution of lift provides information about the statistical variation in lift forces experienced by an object, while the coefficient of lift at 30 m/s and 65 m/s represents the average lift behavior at those specific velocities.</a:t>
            </a:r>
          </a:p>
          <a:p>
            <a:pPr marL="342900" indent="-342900">
              <a:buFont typeface="Wingdings" panose="05000000000000000000" pitchFamily="2" charset="2"/>
              <a:buChar char="q"/>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US" sz="1600" dirty="0">
                <a:latin typeface="Calibri" panose="020F0502020204030204" pitchFamily="34" charset="0"/>
                <a:ea typeface="Calibri" panose="020F0502020204030204" pitchFamily="34" charset="0"/>
                <a:cs typeface="Calibri" panose="020F0502020204030204" pitchFamily="34" charset="0"/>
              </a:rPr>
              <a:t>The distinction between the normal distribution and the coefficient of lift lies in the level of detail and characterization of the lift forces. The coefficient of lift provides a single value that represents the average lift force, while the normal distribution describes the probability distribution of lift values.</a:t>
            </a:r>
          </a:p>
          <a:p>
            <a:pPr marL="342900" indent="-342900">
              <a:buFont typeface="Wingdings" panose="05000000000000000000" pitchFamily="2" charset="2"/>
              <a:buChar char="q"/>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US" sz="1600" dirty="0">
                <a:latin typeface="Calibri" panose="020F0502020204030204" pitchFamily="34" charset="0"/>
                <a:ea typeface="Calibri" panose="020F0502020204030204" pitchFamily="34" charset="0"/>
                <a:cs typeface="Calibri" panose="020F0502020204030204" pitchFamily="34" charset="0"/>
              </a:rPr>
              <a:t>In summary, the normal distribution of lift captures the statistical variation in lift forces, while the coefficient of lift at specific velocities provides a simplified representation of the average lift behavior.</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xmlns="" id="{F6EA1546-7703-E644-6B58-8179664A3796}"/>
              </a:ext>
            </a:extLst>
          </p:cNvPr>
          <p:cNvSpPr/>
          <p:nvPr/>
        </p:nvSpPr>
        <p:spPr>
          <a:xfrm>
            <a:off x="7435072" y="1978849"/>
            <a:ext cx="1212980" cy="1319346"/>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ate Placeholder 9">
            <a:extLst>
              <a:ext uri="{FF2B5EF4-FFF2-40B4-BE49-F238E27FC236}">
                <a16:creationId xmlns:a16="http://schemas.microsoft.com/office/drawing/2014/main" xmlns="" id="{EFBD2916-D3BE-9524-8AC8-DF8EA41783D9}"/>
              </a:ext>
            </a:extLst>
          </p:cNvPr>
          <p:cNvSpPr>
            <a:spLocks noGrp="1"/>
          </p:cNvSpPr>
          <p:nvPr>
            <p:ph type="dt" sz="half" idx="10"/>
          </p:nvPr>
        </p:nvSpPr>
        <p:spPr/>
        <p:txBody>
          <a:bodyPr/>
          <a:lstStyle/>
          <a:p>
            <a:fld id="{AE0D530B-1C01-4CBC-BD7B-424D956316C7}" type="datetime1">
              <a:rPr lang="en-US" smtClean="0"/>
              <a:t>9/14/2023</a:t>
            </a:fld>
            <a:endParaRPr lang="en-US"/>
          </a:p>
        </p:txBody>
      </p:sp>
      <p:sp>
        <p:nvSpPr>
          <p:cNvPr id="11" name="Slide Number Placeholder 10">
            <a:extLst>
              <a:ext uri="{FF2B5EF4-FFF2-40B4-BE49-F238E27FC236}">
                <a16:creationId xmlns:a16="http://schemas.microsoft.com/office/drawing/2014/main" xmlns="" id="{BDA2FE46-5815-E4CD-EED7-3ECE8D696090}"/>
              </a:ext>
            </a:extLst>
          </p:cNvPr>
          <p:cNvSpPr>
            <a:spLocks noGrp="1"/>
          </p:cNvSpPr>
          <p:nvPr>
            <p:ph type="sldNum" sz="quarter" idx="12"/>
          </p:nvPr>
        </p:nvSpPr>
        <p:spPr/>
        <p:txBody>
          <a:bodyPr/>
          <a:lstStyle/>
          <a:p>
            <a:fld id="{34B7E4EF-A1BD-40F4-AB7B-04F084DD991D}" type="slidenum">
              <a:rPr lang="en-US" smtClean="0"/>
              <a:t>10</a:t>
            </a:fld>
            <a:endParaRPr lang="en-US"/>
          </a:p>
        </p:txBody>
      </p:sp>
    </p:spTree>
    <p:extLst>
      <p:ext uri="{BB962C8B-B14F-4D97-AF65-F5344CB8AC3E}">
        <p14:creationId xmlns:p14="http://schemas.microsoft.com/office/powerpoint/2010/main" val="2663024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 name="Rectangle 114">
            <a:extLst>
              <a:ext uri="{FF2B5EF4-FFF2-40B4-BE49-F238E27FC236}">
                <a16:creationId xmlns:a16="http://schemas.microsoft.com/office/drawing/2014/main" xmlns="" id="{904DB13E-F722-4ED6-BB00-556651E952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5" name="Rectangle 116">
            <a:extLst>
              <a:ext uri="{FF2B5EF4-FFF2-40B4-BE49-F238E27FC236}">
                <a16:creationId xmlns:a16="http://schemas.microsoft.com/office/drawing/2014/main" xmlns="" id="{1419E3D9-C5FB-41A9-B6D2-DFB210BB62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6" name="Rectangle 118">
            <a:extLst>
              <a:ext uri="{FF2B5EF4-FFF2-40B4-BE49-F238E27FC236}">
                <a16:creationId xmlns:a16="http://schemas.microsoft.com/office/drawing/2014/main" xmlns="" id="{367909BF-1DF7-4ACE-8F58-6CF719BB27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7" name="Rectangle 120">
            <a:extLst>
              <a:ext uri="{FF2B5EF4-FFF2-40B4-BE49-F238E27FC236}">
                <a16:creationId xmlns:a16="http://schemas.microsoft.com/office/drawing/2014/main" xmlns="" id="{89E8BEDB-0BBC-4F21-9CFB-8530D664C3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8" name="Group 122">
            <a:extLst>
              <a:ext uri="{FF2B5EF4-FFF2-40B4-BE49-F238E27FC236}">
                <a16:creationId xmlns:a16="http://schemas.microsoft.com/office/drawing/2014/main" xmlns="" id="{E26428D7-C6F3-473D-A360-A3F5C3E8728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250180" y="1267730"/>
            <a:ext cx="1691640" cy="615934"/>
            <a:chOff x="5250180" y="1267730"/>
            <a:chExt cx="1691640" cy="615934"/>
          </a:xfrm>
        </p:grpSpPr>
        <p:cxnSp>
          <p:nvCxnSpPr>
            <p:cNvPr id="124" name="Straight Connector 123">
              <a:extLst>
                <a:ext uri="{FF2B5EF4-FFF2-40B4-BE49-F238E27FC236}">
                  <a16:creationId xmlns:a16="http://schemas.microsoft.com/office/drawing/2014/main" xmlns="" id="{51D6D676-6F2F-4446-9935-2D8D0382147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E9BAEA2B-9C25-4B43-8C9A-A9D0C3E9B15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21FC5F3A-7F1A-4EE8-A913-C8E96ACC3C5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49" name="Rectangle 127">
            <a:extLst>
              <a:ext uri="{FF2B5EF4-FFF2-40B4-BE49-F238E27FC236}">
                <a16:creationId xmlns:a16="http://schemas.microsoft.com/office/drawing/2014/main" xmlns="" id="{420551B3-B4DA-48EE-988C-4FAEAEB5C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043758B6-A6DF-31E1-472E-232BAC791DA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l="9318" r="28792"/>
          <a:stretch/>
        </p:blipFill>
        <p:spPr>
          <a:xfrm>
            <a:off x="4964757" y="704850"/>
            <a:ext cx="6884343" cy="5438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0" name="Rectangle 129">
            <a:extLst>
              <a:ext uri="{FF2B5EF4-FFF2-40B4-BE49-F238E27FC236}">
                <a16:creationId xmlns:a16="http://schemas.microsoft.com/office/drawing/2014/main" xmlns=""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sp>
      <p:sp>
        <p:nvSpPr>
          <p:cNvPr id="151" name="Rectangle 131">
            <a:extLst>
              <a:ext uri="{FF2B5EF4-FFF2-40B4-BE49-F238E27FC236}">
                <a16:creationId xmlns:a16="http://schemas.microsoft.com/office/drawing/2014/main" xmlns=""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xmlns="" id="{62F9726D-9BB1-3000-2341-B36570F7A48A}"/>
              </a:ext>
            </a:extLst>
          </p:cNvPr>
          <p:cNvSpPr>
            <a:spLocks noGrp="1"/>
          </p:cNvSpPr>
          <p:nvPr>
            <p:ph type="title"/>
          </p:nvPr>
        </p:nvSpPr>
        <p:spPr>
          <a:xfrm>
            <a:off x="466524" y="1340361"/>
            <a:ext cx="3729162" cy="3341700"/>
          </a:xfrm>
        </p:spPr>
        <p:txBody>
          <a:bodyPr vert="horz" lIns="91440" tIns="45720" rIns="91440" bIns="45720" rtlCol="0" anchor="ctr">
            <a:normAutofit/>
          </a:bodyPr>
          <a:lstStyle/>
          <a:p>
            <a:pPr algn="ctr">
              <a:lnSpc>
                <a:spcPct val="83000"/>
              </a:lnSpc>
            </a:pPr>
            <a:r>
              <a:rPr lang="en-US" sz="3600" cap="all" spc="-100" dirty="0">
                <a:solidFill>
                  <a:schemeClr val="tx1"/>
                </a:solidFill>
              </a:rPr>
              <a:t>Post-processing</a:t>
            </a:r>
            <a:br>
              <a:rPr lang="en-US" sz="3600" cap="all" spc="-100" dirty="0">
                <a:solidFill>
                  <a:schemeClr val="tx1"/>
                </a:solidFill>
              </a:rPr>
            </a:br>
            <a:r>
              <a:rPr lang="en-US" sz="3600" cap="all" spc="-100" dirty="0">
                <a:solidFill>
                  <a:schemeClr val="tx1"/>
                </a:solidFill>
              </a:rPr>
              <a:t>Velocity &amp; pressure contour</a:t>
            </a:r>
          </a:p>
        </p:txBody>
      </p:sp>
      <p:pic>
        <p:nvPicPr>
          <p:cNvPr id="4" name="Picture 3" descr="A screen shot of a computer&#10;&#10;Description automatically generated with medium confidence">
            <a:extLst>
              <a:ext uri="{FF2B5EF4-FFF2-40B4-BE49-F238E27FC236}">
                <a16:creationId xmlns:a16="http://schemas.microsoft.com/office/drawing/2014/main" xmlns="" id="{36ECAE53-6C01-D83E-816C-1AEBEB5542CA}"/>
              </a:ext>
            </a:extLst>
          </p:cNvPr>
          <p:cNvPicPr>
            <a:picLocks noChangeAspect="1"/>
          </p:cNvPicPr>
          <p:nvPr/>
        </p:nvPicPr>
        <p:blipFill rotWithShape="1">
          <a:blip r:embed="rId4">
            <a:extLst>
              <a:ext uri="{28A0092B-C50C-407E-A947-70E740481C1C}">
                <a14:useLocalDpi xmlns:a14="http://schemas.microsoft.com/office/drawing/2010/main" val="0"/>
              </a:ext>
            </a:extLst>
          </a:blip>
          <a:srcRect t="38632" r="64862" b="4530"/>
          <a:stretch/>
        </p:blipFill>
        <p:spPr>
          <a:xfrm>
            <a:off x="878542" y="4543379"/>
            <a:ext cx="2905125" cy="13144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Date Placeholder 5">
            <a:extLst>
              <a:ext uri="{FF2B5EF4-FFF2-40B4-BE49-F238E27FC236}">
                <a16:creationId xmlns:a16="http://schemas.microsoft.com/office/drawing/2014/main" xmlns="" id="{2E45994E-69FB-F795-7B9F-B74B8293A0D6}"/>
              </a:ext>
            </a:extLst>
          </p:cNvPr>
          <p:cNvSpPr>
            <a:spLocks noGrp="1"/>
          </p:cNvSpPr>
          <p:nvPr>
            <p:ph type="dt" sz="half" idx="10"/>
          </p:nvPr>
        </p:nvSpPr>
        <p:spPr/>
        <p:txBody>
          <a:bodyPr/>
          <a:lstStyle/>
          <a:p>
            <a:fld id="{C6D55F8C-5895-4D02-A05C-39FBE9A70E76}" type="datetime1">
              <a:rPr lang="en-US" smtClean="0"/>
              <a:t>9/14/2023</a:t>
            </a:fld>
            <a:endParaRPr lang="en-US"/>
          </a:p>
        </p:txBody>
      </p:sp>
      <p:sp>
        <p:nvSpPr>
          <p:cNvPr id="7" name="Slide Number Placeholder 6">
            <a:extLst>
              <a:ext uri="{FF2B5EF4-FFF2-40B4-BE49-F238E27FC236}">
                <a16:creationId xmlns:a16="http://schemas.microsoft.com/office/drawing/2014/main" xmlns="" id="{AF4F2189-3A8C-8442-812E-89A4F1D4ED67}"/>
              </a:ext>
            </a:extLst>
          </p:cNvPr>
          <p:cNvSpPr>
            <a:spLocks noGrp="1"/>
          </p:cNvSpPr>
          <p:nvPr>
            <p:ph type="sldNum" sz="quarter" idx="12"/>
          </p:nvPr>
        </p:nvSpPr>
        <p:spPr/>
        <p:txBody>
          <a:bodyPr/>
          <a:lstStyle/>
          <a:p>
            <a:fld id="{34B7E4EF-A1BD-40F4-AB7B-04F084DD991D}" type="slidenum">
              <a:rPr lang="en-US" smtClean="0"/>
              <a:t>11</a:t>
            </a:fld>
            <a:endParaRPr lang="en-US"/>
          </a:p>
        </p:txBody>
      </p:sp>
    </p:spTree>
    <p:extLst>
      <p:ext uri="{BB962C8B-B14F-4D97-AF65-F5344CB8AC3E}">
        <p14:creationId xmlns:p14="http://schemas.microsoft.com/office/powerpoint/2010/main" val="32362303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6F79B0DD-2C63-4EE5-804F-B8E391FC1E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627DB8AB-CD55-4C8F-9043-52652B8923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53059C5A-91CB-4024-9B4E-20082E25C7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184884BF-A898-4EFF-9504-E13EBE3FF6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screenshot, font, document&#10;&#10;Description automatically generated">
            <a:extLst>
              <a:ext uri="{FF2B5EF4-FFF2-40B4-BE49-F238E27FC236}">
                <a16:creationId xmlns:a16="http://schemas.microsoft.com/office/drawing/2014/main" xmlns="" id="{79D2BA49-A01B-6F75-BA46-A2F5787D9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416" y="989045"/>
            <a:ext cx="4733982" cy="2080726"/>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32" name="Rectangle 31">
            <a:extLst>
              <a:ext uri="{FF2B5EF4-FFF2-40B4-BE49-F238E27FC236}">
                <a16:creationId xmlns:a16="http://schemas.microsoft.com/office/drawing/2014/main" xmlns="" id="{7B32D337-FDA6-4468-ADB1-7038E5FC0B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computer&#10;&#10;Description automatically generated with low confidence">
            <a:extLst>
              <a:ext uri="{FF2B5EF4-FFF2-40B4-BE49-F238E27FC236}">
                <a16:creationId xmlns:a16="http://schemas.microsoft.com/office/drawing/2014/main" xmlns="" id="{9D7DA460-C624-D507-D2B0-D5C1F563E0D2}"/>
              </a:ext>
            </a:extLst>
          </p:cNvPr>
          <p:cNvPicPr>
            <a:picLocks noChangeAspect="1"/>
          </p:cNvPicPr>
          <p:nvPr/>
        </p:nvPicPr>
        <p:blipFill rotWithShape="1">
          <a:blip r:embed="rId3">
            <a:extLst>
              <a:ext uri="{28A0092B-C50C-407E-A947-70E740481C1C}">
                <a14:useLocalDpi xmlns:a14="http://schemas.microsoft.com/office/drawing/2010/main" val="0"/>
              </a:ext>
            </a:extLst>
          </a:blip>
          <a:srcRect t="10837" r="2080"/>
          <a:stretch/>
        </p:blipFill>
        <p:spPr>
          <a:xfrm>
            <a:off x="958602" y="989045"/>
            <a:ext cx="4733982" cy="2080726"/>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picture containing text, screenshot, font, menu&#10;&#10;Description automatically generated">
            <a:extLst>
              <a:ext uri="{FF2B5EF4-FFF2-40B4-BE49-F238E27FC236}">
                <a16:creationId xmlns:a16="http://schemas.microsoft.com/office/drawing/2014/main" xmlns="" id="{D5FB5BCF-0F0D-EA29-4DB5-B10C0ED6E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416" y="3859692"/>
            <a:ext cx="4733982" cy="200926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A picture containing text, number, font, screenshot&#10;&#10;Description automatically generated">
            <a:extLst>
              <a:ext uri="{FF2B5EF4-FFF2-40B4-BE49-F238E27FC236}">
                <a16:creationId xmlns:a16="http://schemas.microsoft.com/office/drawing/2014/main" xmlns="" id="{FC603DD0-6BF3-9CDC-82C6-F9DAE7157710}"/>
              </a:ext>
            </a:extLst>
          </p:cNvPr>
          <p:cNvPicPr>
            <a:picLocks noChangeAspect="1"/>
          </p:cNvPicPr>
          <p:nvPr/>
        </p:nvPicPr>
        <p:blipFill rotWithShape="1">
          <a:blip r:embed="rId5">
            <a:extLst>
              <a:ext uri="{28A0092B-C50C-407E-A947-70E740481C1C}">
                <a14:useLocalDpi xmlns:a14="http://schemas.microsoft.com/office/drawing/2010/main" val="0"/>
              </a:ext>
            </a:extLst>
          </a:blip>
          <a:srcRect t="13390"/>
          <a:stretch/>
        </p:blipFill>
        <p:spPr>
          <a:xfrm>
            <a:off x="958602" y="3869375"/>
            <a:ext cx="4733982" cy="1999579"/>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a:extLst>
              <a:ext uri="{FF2B5EF4-FFF2-40B4-BE49-F238E27FC236}">
                <a16:creationId xmlns:a16="http://schemas.microsoft.com/office/drawing/2014/main" xmlns="" id="{DCA5779D-28C3-B220-483C-492EBB6D8CED}"/>
              </a:ext>
            </a:extLst>
          </p:cNvPr>
          <p:cNvSpPr txBox="1"/>
          <p:nvPr/>
        </p:nvSpPr>
        <p:spPr>
          <a:xfrm>
            <a:off x="401862" y="3079679"/>
            <a:ext cx="6097554" cy="261610"/>
          </a:xfrm>
          <a:prstGeom prst="rect">
            <a:avLst/>
          </a:prstGeom>
          <a:noFill/>
        </p:spPr>
        <p:txBody>
          <a:bodyPr wrap="square">
            <a:spAutoFit/>
          </a:bodyPr>
          <a:lstStyle/>
          <a:p>
            <a:pPr algn="ctr"/>
            <a:r>
              <a:rPr lang="en-US" sz="1100" b="1" dirty="0">
                <a:latin typeface="Calibri" panose="020F0502020204030204" pitchFamily="34" charset="0"/>
                <a:ea typeface="Calibri" panose="020F0502020204030204" pitchFamily="34" charset="0"/>
                <a:cs typeface="Calibri" panose="020F0502020204030204" pitchFamily="34" charset="0"/>
              </a:rPr>
              <a:t>FIG. B1. Force Report of  X dirt. for 30m/s</a:t>
            </a:r>
            <a:endParaRPr lang="en-IN"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xmlns="" id="{68B62601-E82F-393C-A551-85048146259A}"/>
              </a:ext>
            </a:extLst>
          </p:cNvPr>
          <p:cNvSpPr txBox="1"/>
          <p:nvPr/>
        </p:nvSpPr>
        <p:spPr>
          <a:xfrm>
            <a:off x="401862" y="5858771"/>
            <a:ext cx="6097554" cy="261610"/>
          </a:xfrm>
          <a:prstGeom prst="rect">
            <a:avLst/>
          </a:prstGeom>
          <a:noFill/>
        </p:spPr>
        <p:txBody>
          <a:bodyPr wrap="square">
            <a:spAutoFit/>
          </a:bodyPr>
          <a:lstStyle/>
          <a:p>
            <a:pPr algn="ctr"/>
            <a:r>
              <a:rPr lang="en-US" sz="1100" b="1" dirty="0">
                <a:latin typeface="Calibri" panose="020F0502020204030204" pitchFamily="34" charset="0"/>
                <a:ea typeface="Calibri" panose="020F0502020204030204" pitchFamily="34" charset="0"/>
                <a:cs typeface="Calibri" panose="020F0502020204030204" pitchFamily="34" charset="0"/>
              </a:rPr>
              <a:t>FIG. B2. Force Report of Y dirt. for 30m/s</a:t>
            </a:r>
            <a:endParaRPr lang="en-IN"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xmlns="" id="{766FCCF8-EECC-AC53-9A37-2148B4E1F9B0}"/>
              </a:ext>
            </a:extLst>
          </p:cNvPr>
          <p:cNvSpPr txBox="1"/>
          <p:nvPr/>
        </p:nvSpPr>
        <p:spPr>
          <a:xfrm>
            <a:off x="5907332" y="3074588"/>
            <a:ext cx="6097554" cy="261610"/>
          </a:xfrm>
          <a:prstGeom prst="rect">
            <a:avLst/>
          </a:prstGeom>
          <a:noFill/>
        </p:spPr>
        <p:txBody>
          <a:bodyPr wrap="square">
            <a:spAutoFit/>
          </a:bodyPr>
          <a:lstStyle/>
          <a:p>
            <a:pPr algn="ctr"/>
            <a:r>
              <a:rPr lang="en-US" sz="1100" b="1" dirty="0">
                <a:latin typeface="Calibri" panose="020F0502020204030204" pitchFamily="34" charset="0"/>
                <a:ea typeface="Calibri" panose="020F0502020204030204" pitchFamily="34" charset="0"/>
                <a:cs typeface="Calibri" panose="020F0502020204030204" pitchFamily="34" charset="0"/>
              </a:rPr>
              <a:t>FIG. B3. Force Report of  X dirt. for 65m/s</a:t>
            </a:r>
            <a:endParaRPr lang="en-IN" sz="1100" b="1" dirty="0">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xmlns="" id="{1CD3FE16-34B6-D3CE-6CA8-B7732662A645}"/>
              </a:ext>
            </a:extLst>
          </p:cNvPr>
          <p:cNvSpPr txBox="1"/>
          <p:nvPr/>
        </p:nvSpPr>
        <p:spPr>
          <a:xfrm>
            <a:off x="5907332" y="5882749"/>
            <a:ext cx="6097554" cy="261610"/>
          </a:xfrm>
          <a:prstGeom prst="rect">
            <a:avLst/>
          </a:prstGeom>
          <a:noFill/>
        </p:spPr>
        <p:txBody>
          <a:bodyPr wrap="square">
            <a:spAutoFit/>
          </a:bodyPr>
          <a:lstStyle/>
          <a:p>
            <a:pPr algn="ctr"/>
            <a:r>
              <a:rPr lang="en-US" sz="1100" b="1" dirty="0">
                <a:latin typeface="Calibri" panose="020F0502020204030204" pitchFamily="34" charset="0"/>
                <a:ea typeface="Calibri" panose="020F0502020204030204" pitchFamily="34" charset="0"/>
                <a:cs typeface="Calibri" panose="020F0502020204030204" pitchFamily="34" charset="0"/>
              </a:rPr>
              <a:t>FIG. B4. Force Report of  Y dirt. for 65m/s</a:t>
            </a:r>
            <a:endParaRPr lang="en-IN" sz="1100" b="1" dirty="0">
              <a:latin typeface="Calibri" panose="020F050202020403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xmlns="" id="{2EF17A91-D26C-FB8E-5188-58133E058BE7}"/>
              </a:ext>
            </a:extLst>
          </p:cNvPr>
          <p:cNvSpPr txBox="1"/>
          <p:nvPr/>
        </p:nvSpPr>
        <p:spPr>
          <a:xfrm>
            <a:off x="1589314" y="313093"/>
            <a:ext cx="9013372" cy="369332"/>
          </a:xfrm>
          <a:prstGeom prst="rect">
            <a:avLst/>
          </a:prstGeom>
          <a:noFill/>
        </p:spPr>
        <p:txBody>
          <a:bodyPr wrap="square" rtlCol="0">
            <a:spAutoFit/>
          </a:bodyPr>
          <a:lstStyle/>
          <a:p>
            <a:pPr algn="ctr"/>
            <a:r>
              <a:rPr lang="en-IN" b="1" dirty="0">
                <a:latin typeface="Calibri" panose="020F0502020204030204" pitchFamily="34" charset="0"/>
                <a:ea typeface="Calibri" panose="020F0502020204030204" pitchFamily="34" charset="0"/>
                <a:cs typeface="Calibri" panose="020F0502020204030204" pitchFamily="34" charset="0"/>
              </a:rPr>
              <a:t>FORCE REPORT – 30 &amp; 65 m/s</a:t>
            </a:r>
          </a:p>
        </p:txBody>
      </p:sp>
      <p:sp>
        <p:nvSpPr>
          <p:cNvPr id="34" name="Date Placeholder 33">
            <a:extLst>
              <a:ext uri="{FF2B5EF4-FFF2-40B4-BE49-F238E27FC236}">
                <a16:creationId xmlns:a16="http://schemas.microsoft.com/office/drawing/2014/main" xmlns="" id="{333463B1-1102-7945-0348-3A3E47883A6B}"/>
              </a:ext>
            </a:extLst>
          </p:cNvPr>
          <p:cNvSpPr>
            <a:spLocks noGrp="1"/>
          </p:cNvSpPr>
          <p:nvPr>
            <p:ph type="dt" sz="half" idx="10"/>
          </p:nvPr>
        </p:nvSpPr>
        <p:spPr/>
        <p:txBody>
          <a:bodyPr/>
          <a:lstStyle/>
          <a:p>
            <a:fld id="{42799834-2BF8-49C1-9C95-050C42EB363D}" type="datetime1">
              <a:rPr lang="en-US" smtClean="0"/>
              <a:t>9/14/2023</a:t>
            </a:fld>
            <a:endParaRPr lang="en-US"/>
          </a:p>
        </p:txBody>
      </p:sp>
      <p:sp>
        <p:nvSpPr>
          <p:cNvPr id="35" name="Slide Number Placeholder 34">
            <a:extLst>
              <a:ext uri="{FF2B5EF4-FFF2-40B4-BE49-F238E27FC236}">
                <a16:creationId xmlns:a16="http://schemas.microsoft.com/office/drawing/2014/main" xmlns="" id="{FE5B1398-A5B1-6EE9-12A9-8132591AD13A}"/>
              </a:ext>
            </a:extLst>
          </p:cNvPr>
          <p:cNvSpPr>
            <a:spLocks noGrp="1"/>
          </p:cNvSpPr>
          <p:nvPr>
            <p:ph type="sldNum" sz="quarter" idx="12"/>
          </p:nvPr>
        </p:nvSpPr>
        <p:spPr/>
        <p:txBody>
          <a:bodyPr/>
          <a:lstStyle/>
          <a:p>
            <a:fld id="{34B7E4EF-A1BD-40F4-AB7B-04F084DD991D}" type="slidenum">
              <a:rPr lang="en-US" smtClean="0"/>
              <a:t>12</a:t>
            </a:fld>
            <a:endParaRPr lang="en-US"/>
          </a:p>
        </p:txBody>
      </p:sp>
    </p:spTree>
    <p:extLst>
      <p:ext uri="{BB962C8B-B14F-4D97-AF65-F5344CB8AC3E}">
        <p14:creationId xmlns:p14="http://schemas.microsoft.com/office/powerpoint/2010/main" val="968200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operating system, screenshot, multimedia software&#10;&#10;Description automatically generated">
            <a:extLst>
              <a:ext uri="{FF2B5EF4-FFF2-40B4-BE49-F238E27FC236}">
                <a16:creationId xmlns:a16="http://schemas.microsoft.com/office/drawing/2014/main" xmlns="" id="{B68A1538-A9E9-3763-747B-A024CA0A7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34" y="839054"/>
            <a:ext cx="5449658" cy="296200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picture containing text, graphic design&#10;&#10;Description automatically generated">
            <a:extLst>
              <a:ext uri="{FF2B5EF4-FFF2-40B4-BE49-F238E27FC236}">
                <a16:creationId xmlns:a16="http://schemas.microsoft.com/office/drawing/2014/main" xmlns="" id="{819A6DB0-6CEB-6C71-DAAE-6B726CDF2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458" y="830893"/>
            <a:ext cx="5325056" cy="296200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xmlns="" id="{466EB5A9-81AA-CFC3-D363-8B44400D52D0}"/>
              </a:ext>
            </a:extLst>
          </p:cNvPr>
          <p:cNvSpPr>
            <a:spLocks noGrp="1"/>
          </p:cNvSpPr>
          <p:nvPr>
            <p:ph type="title"/>
          </p:nvPr>
        </p:nvSpPr>
        <p:spPr>
          <a:xfrm>
            <a:off x="703528" y="-52424"/>
            <a:ext cx="10997995" cy="1371600"/>
          </a:xfrm>
        </p:spPr>
        <p:txBody>
          <a:bodyPr>
            <a:norm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              Velocity Contour 30 m/s (68mph):                                                  Velocity contour at 65 m/s (146mph): </a:t>
            </a:r>
          </a:p>
        </p:txBody>
      </p:sp>
      <p:sp>
        <p:nvSpPr>
          <p:cNvPr id="15" name="TextBox 14">
            <a:extLst>
              <a:ext uri="{FF2B5EF4-FFF2-40B4-BE49-F238E27FC236}">
                <a16:creationId xmlns:a16="http://schemas.microsoft.com/office/drawing/2014/main" xmlns="" id="{97071C63-CEAA-D121-6BF8-47DD20841ED1}"/>
              </a:ext>
            </a:extLst>
          </p:cNvPr>
          <p:cNvSpPr txBox="1"/>
          <p:nvPr/>
        </p:nvSpPr>
        <p:spPr>
          <a:xfrm>
            <a:off x="-97582" y="3786531"/>
            <a:ext cx="6097554" cy="261610"/>
          </a:xfrm>
          <a:prstGeom prst="rect">
            <a:avLst/>
          </a:prstGeom>
          <a:noFill/>
        </p:spPr>
        <p:txBody>
          <a:bodyPr wrap="square">
            <a:spAutoFit/>
          </a:bodyPr>
          <a:lstStyle/>
          <a:p>
            <a:pPr algn="ctr"/>
            <a:r>
              <a:rPr lang="en-US" sz="1100" b="1" dirty="0"/>
              <a:t>FIG. B7. VC at 30 m/s</a:t>
            </a:r>
            <a:endParaRPr lang="en-IN" sz="1100" b="1" dirty="0"/>
          </a:p>
        </p:txBody>
      </p:sp>
      <p:sp>
        <p:nvSpPr>
          <p:cNvPr id="17" name="TextBox 16">
            <a:extLst>
              <a:ext uri="{FF2B5EF4-FFF2-40B4-BE49-F238E27FC236}">
                <a16:creationId xmlns:a16="http://schemas.microsoft.com/office/drawing/2014/main" xmlns="" id="{E5853E16-C69D-29A9-A887-478652F7AD9A}"/>
              </a:ext>
            </a:extLst>
          </p:cNvPr>
          <p:cNvSpPr txBox="1"/>
          <p:nvPr/>
        </p:nvSpPr>
        <p:spPr>
          <a:xfrm>
            <a:off x="5851850" y="3801057"/>
            <a:ext cx="6340150" cy="261610"/>
          </a:xfrm>
          <a:prstGeom prst="rect">
            <a:avLst/>
          </a:prstGeom>
          <a:noFill/>
        </p:spPr>
        <p:txBody>
          <a:bodyPr wrap="square">
            <a:spAutoFit/>
          </a:bodyPr>
          <a:lstStyle/>
          <a:p>
            <a:pPr algn="ctr"/>
            <a:r>
              <a:rPr lang="en-US" sz="1100" b="1" dirty="0"/>
              <a:t>FIG. B8. VC at 65 m/s</a:t>
            </a:r>
            <a:endParaRPr lang="en-IN" sz="1100" b="1" dirty="0"/>
          </a:p>
        </p:txBody>
      </p:sp>
      <p:sp>
        <p:nvSpPr>
          <p:cNvPr id="12" name="Oval 11">
            <a:extLst>
              <a:ext uri="{FF2B5EF4-FFF2-40B4-BE49-F238E27FC236}">
                <a16:creationId xmlns:a16="http://schemas.microsoft.com/office/drawing/2014/main" xmlns="" id="{17E62473-0F8D-EBFE-2930-E711B3320FA1}"/>
              </a:ext>
            </a:extLst>
          </p:cNvPr>
          <p:cNvSpPr/>
          <p:nvPr/>
        </p:nvSpPr>
        <p:spPr>
          <a:xfrm>
            <a:off x="2034076" y="2438568"/>
            <a:ext cx="1212980" cy="1176590"/>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46658075-13B6-F7EF-D15F-AF38B9AF8D87}"/>
              </a:ext>
            </a:extLst>
          </p:cNvPr>
          <p:cNvSpPr txBox="1"/>
          <p:nvPr/>
        </p:nvSpPr>
        <p:spPr>
          <a:xfrm>
            <a:off x="674335" y="4048140"/>
            <a:ext cx="10886294" cy="2308324"/>
          </a:xfrm>
          <a:prstGeom prst="rect">
            <a:avLst/>
          </a:prstGeom>
          <a:noFill/>
        </p:spPr>
        <p:txBody>
          <a:bodyPr wrap="square" rtlCol="0">
            <a:spAutoFit/>
          </a:bodyPr>
          <a:lstStyle/>
          <a:p>
            <a:pPr marL="342900" indent="-342900">
              <a:buFont typeface="Wingdings" panose="05000000000000000000" pitchFamily="2" charset="2"/>
              <a:buChar char="q"/>
            </a:pPr>
            <a:r>
              <a:rPr lang="en-US" sz="1600" dirty="0">
                <a:latin typeface="Calibri" panose="020F0502020204030204" pitchFamily="34" charset="0"/>
                <a:ea typeface="Calibri" panose="020F0502020204030204" pitchFamily="34" charset="0"/>
                <a:cs typeface="Calibri" panose="020F0502020204030204" pitchFamily="34" charset="0"/>
              </a:rPr>
              <a:t>At 30 m/s, the velocity flow slightly impacts the driver's head, indicating a moderate effect from the airflow. However, at 65 m/s, the velocity flow hits the driver's head more forcefully, suggesting a stronger impact from the airflow.</a:t>
            </a:r>
          </a:p>
          <a:p>
            <a:pPr marL="342900" indent="-342900">
              <a:buFont typeface="Wingdings" panose="05000000000000000000" pitchFamily="2" charset="2"/>
              <a:buChar char="q"/>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US" sz="1600" dirty="0">
                <a:latin typeface="Calibri" panose="020F0502020204030204" pitchFamily="34" charset="0"/>
                <a:ea typeface="Calibri" panose="020F0502020204030204" pitchFamily="34" charset="0"/>
                <a:cs typeface="Calibri" panose="020F0502020204030204" pitchFamily="34" charset="0"/>
              </a:rPr>
              <a:t>Additionally, as the flow passes over the car at 65 m/s, there is a high variation in the flow pattern. This variation indicates the presence of complex flow phenomena such as turbulent eddies, vortices, or flow separation, which can significantly influence the aerodynamic behavior of the car.</a:t>
            </a:r>
          </a:p>
          <a:p>
            <a:pPr marL="342900" indent="-342900">
              <a:buFont typeface="Wingdings" panose="05000000000000000000" pitchFamily="2" charset="2"/>
              <a:buChar char="q"/>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US" sz="1600" dirty="0">
                <a:latin typeface="Calibri" panose="020F0502020204030204" pitchFamily="34" charset="0"/>
                <a:ea typeface="Calibri" panose="020F0502020204030204" pitchFamily="34" charset="0"/>
                <a:cs typeface="Calibri" panose="020F0502020204030204" pitchFamily="34" charset="0"/>
              </a:rPr>
              <a:t>Higher velocities not only result in increased forces exerted on the driver but also introduce more intricate flow patterns, which can affect the overall aerodynamic performance and stability of the vehicle.</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xmlns="" id="{F6EA1546-7703-E644-6B58-8179664A3796}"/>
              </a:ext>
            </a:extLst>
          </p:cNvPr>
          <p:cNvSpPr/>
          <p:nvPr/>
        </p:nvSpPr>
        <p:spPr>
          <a:xfrm>
            <a:off x="7595118" y="2696546"/>
            <a:ext cx="1129004" cy="1031765"/>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Date Placeholder 9">
            <a:extLst>
              <a:ext uri="{FF2B5EF4-FFF2-40B4-BE49-F238E27FC236}">
                <a16:creationId xmlns:a16="http://schemas.microsoft.com/office/drawing/2014/main" xmlns="" id="{D20135EC-0B36-B540-2C4D-D93F36C70E7D}"/>
              </a:ext>
            </a:extLst>
          </p:cNvPr>
          <p:cNvSpPr>
            <a:spLocks noGrp="1"/>
          </p:cNvSpPr>
          <p:nvPr>
            <p:ph type="dt" sz="half" idx="10"/>
          </p:nvPr>
        </p:nvSpPr>
        <p:spPr/>
        <p:txBody>
          <a:bodyPr/>
          <a:lstStyle/>
          <a:p>
            <a:fld id="{03F20550-1A9F-4217-9AFA-D90A75B3C97E}" type="datetime1">
              <a:rPr lang="en-US" smtClean="0"/>
              <a:t>9/14/2023</a:t>
            </a:fld>
            <a:endParaRPr lang="en-US"/>
          </a:p>
        </p:txBody>
      </p:sp>
      <p:sp>
        <p:nvSpPr>
          <p:cNvPr id="11" name="Slide Number Placeholder 10">
            <a:extLst>
              <a:ext uri="{FF2B5EF4-FFF2-40B4-BE49-F238E27FC236}">
                <a16:creationId xmlns:a16="http://schemas.microsoft.com/office/drawing/2014/main" xmlns="" id="{4191DCEC-99EE-8DFC-3280-F6EE9BFCF8F7}"/>
              </a:ext>
            </a:extLst>
          </p:cNvPr>
          <p:cNvSpPr>
            <a:spLocks noGrp="1"/>
          </p:cNvSpPr>
          <p:nvPr>
            <p:ph type="sldNum" sz="quarter" idx="12"/>
          </p:nvPr>
        </p:nvSpPr>
        <p:spPr/>
        <p:txBody>
          <a:bodyPr/>
          <a:lstStyle/>
          <a:p>
            <a:fld id="{34B7E4EF-A1BD-40F4-AB7B-04F084DD991D}" type="slidenum">
              <a:rPr lang="en-US" smtClean="0"/>
              <a:t>13</a:t>
            </a:fld>
            <a:endParaRPr lang="en-US"/>
          </a:p>
        </p:txBody>
      </p:sp>
    </p:spTree>
    <p:extLst>
      <p:ext uri="{BB962C8B-B14F-4D97-AF65-F5344CB8AC3E}">
        <p14:creationId xmlns:p14="http://schemas.microsoft.com/office/powerpoint/2010/main" val="139242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graphic design, design&#10;&#10;Description automatically generated">
            <a:extLst>
              <a:ext uri="{FF2B5EF4-FFF2-40B4-BE49-F238E27FC236}">
                <a16:creationId xmlns:a16="http://schemas.microsoft.com/office/drawing/2014/main" xmlns="" id="{BF66FED0-1261-C6F9-65D4-D45BC515E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363" y="796116"/>
            <a:ext cx="5454365" cy="2878284"/>
          </a:xfrm>
          <a:prstGeom prst="rect">
            <a:avLst/>
          </a:prstGeom>
        </p:spPr>
      </p:pic>
      <p:pic>
        <p:nvPicPr>
          <p:cNvPr id="5" name="Picture 4" descr="A picture containing text, graphic design, screenshot, graphics&#10;&#10;Description automatically generated">
            <a:extLst>
              <a:ext uri="{FF2B5EF4-FFF2-40B4-BE49-F238E27FC236}">
                <a16:creationId xmlns:a16="http://schemas.microsoft.com/office/drawing/2014/main" xmlns="" id="{5A1F9B37-2D1A-D586-C66B-79F27EAE1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34" y="822247"/>
            <a:ext cx="5298075" cy="285215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xmlns="" id="{466EB5A9-81AA-CFC3-D363-8B44400D52D0}"/>
              </a:ext>
            </a:extLst>
          </p:cNvPr>
          <p:cNvSpPr>
            <a:spLocks noGrp="1"/>
          </p:cNvSpPr>
          <p:nvPr>
            <p:ph type="title"/>
          </p:nvPr>
        </p:nvSpPr>
        <p:spPr>
          <a:xfrm>
            <a:off x="703528" y="-52424"/>
            <a:ext cx="10997995" cy="1371600"/>
          </a:xfrm>
        </p:spPr>
        <p:txBody>
          <a:bodyPr>
            <a:norm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                   Pressure Contour 30 m/s (68mph):                                   pressure contour at 65 m/s (146mph): </a:t>
            </a:r>
          </a:p>
        </p:txBody>
      </p:sp>
      <p:sp>
        <p:nvSpPr>
          <p:cNvPr id="15" name="TextBox 14">
            <a:extLst>
              <a:ext uri="{FF2B5EF4-FFF2-40B4-BE49-F238E27FC236}">
                <a16:creationId xmlns:a16="http://schemas.microsoft.com/office/drawing/2014/main" xmlns="" id="{97071C63-CEAA-D121-6BF8-47DD20841ED1}"/>
              </a:ext>
            </a:extLst>
          </p:cNvPr>
          <p:cNvSpPr txBox="1"/>
          <p:nvPr/>
        </p:nvSpPr>
        <p:spPr>
          <a:xfrm>
            <a:off x="2336" y="3662091"/>
            <a:ext cx="6097554" cy="261610"/>
          </a:xfrm>
          <a:prstGeom prst="rect">
            <a:avLst/>
          </a:prstGeom>
          <a:noFill/>
        </p:spPr>
        <p:txBody>
          <a:bodyPr wrap="square">
            <a:spAutoFit/>
          </a:bodyPr>
          <a:lstStyle/>
          <a:p>
            <a:pPr algn="ctr"/>
            <a:r>
              <a:rPr lang="en-US" sz="1100" b="1" dirty="0"/>
              <a:t>FIG. B5. PSI at 30 m/s</a:t>
            </a:r>
            <a:endParaRPr lang="en-IN" sz="1100" b="1" dirty="0"/>
          </a:p>
        </p:txBody>
      </p:sp>
      <p:sp>
        <p:nvSpPr>
          <p:cNvPr id="17" name="TextBox 16">
            <a:extLst>
              <a:ext uri="{FF2B5EF4-FFF2-40B4-BE49-F238E27FC236}">
                <a16:creationId xmlns:a16="http://schemas.microsoft.com/office/drawing/2014/main" xmlns="" id="{E5853E16-C69D-29A9-A887-478652F7AD9A}"/>
              </a:ext>
            </a:extLst>
          </p:cNvPr>
          <p:cNvSpPr txBox="1"/>
          <p:nvPr/>
        </p:nvSpPr>
        <p:spPr>
          <a:xfrm>
            <a:off x="5851850" y="3655180"/>
            <a:ext cx="6340150" cy="261610"/>
          </a:xfrm>
          <a:prstGeom prst="rect">
            <a:avLst/>
          </a:prstGeom>
          <a:noFill/>
        </p:spPr>
        <p:txBody>
          <a:bodyPr wrap="square">
            <a:spAutoFit/>
          </a:bodyPr>
          <a:lstStyle/>
          <a:p>
            <a:pPr algn="ctr"/>
            <a:r>
              <a:rPr lang="en-US" sz="1100" b="1" dirty="0"/>
              <a:t>FIG. B6. PSI at 65 m/s</a:t>
            </a:r>
            <a:endParaRPr lang="en-IN" sz="1100" b="1" dirty="0"/>
          </a:p>
        </p:txBody>
      </p:sp>
      <p:sp>
        <p:nvSpPr>
          <p:cNvPr id="12" name="Oval 11">
            <a:extLst>
              <a:ext uri="{FF2B5EF4-FFF2-40B4-BE49-F238E27FC236}">
                <a16:creationId xmlns:a16="http://schemas.microsoft.com/office/drawing/2014/main" xmlns="" id="{17E62473-0F8D-EBFE-2930-E711B3320FA1}"/>
              </a:ext>
            </a:extLst>
          </p:cNvPr>
          <p:cNvSpPr/>
          <p:nvPr/>
        </p:nvSpPr>
        <p:spPr>
          <a:xfrm>
            <a:off x="3051113" y="2557237"/>
            <a:ext cx="1212980" cy="1176590"/>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46658075-13B6-F7EF-D15F-AF38B9AF8D87}"/>
              </a:ext>
            </a:extLst>
          </p:cNvPr>
          <p:cNvSpPr txBox="1"/>
          <p:nvPr/>
        </p:nvSpPr>
        <p:spPr>
          <a:xfrm>
            <a:off x="800877" y="4017566"/>
            <a:ext cx="10590245" cy="1569660"/>
          </a:xfrm>
          <a:prstGeom prst="rect">
            <a:avLst/>
          </a:prstGeom>
          <a:noFill/>
        </p:spPr>
        <p:txBody>
          <a:bodyPr wrap="square" rtlCol="0">
            <a:spAutoFit/>
          </a:bodyPr>
          <a:lstStyle/>
          <a:p>
            <a:pPr marL="342900" indent="-342900">
              <a:buFont typeface="Wingdings" panose="05000000000000000000" pitchFamily="2" charset="2"/>
              <a:buChar char="q"/>
            </a:pPr>
            <a:r>
              <a:rPr lang="en-US" sz="1600" dirty="0">
                <a:latin typeface="Calibri" panose="020F0502020204030204" pitchFamily="34" charset="0"/>
                <a:ea typeface="Calibri" panose="020F0502020204030204" pitchFamily="34" charset="0"/>
                <a:cs typeface="Calibri" panose="020F0502020204030204" pitchFamily="34" charset="0"/>
              </a:rPr>
              <a:t>The pressure contours visually represent this relationship by depicting regions of higher and lower pressure throughout the flow domain. At 65 m/s, the pressure contours may exhibit higher psi values compared to the 30 m/s case, indicating an overall increase in pressure as a result of the higher velocity.</a:t>
            </a:r>
          </a:p>
          <a:p>
            <a:pPr marL="342900" indent="-342900">
              <a:buFont typeface="Wingdings" panose="05000000000000000000" pitchFamily="2" charset="2"/>
              <a:buChar char="q"/>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US" sz="1600" dirty="0">
                <a:latin typeface="Calibri" panose="020F0502020204030204" pitchFamily="34" charset="0"/>
                <a:ea typeface="Calibri" panose="020F0502020204030204" pitchFamily="34" charset="0"/>
                <a:cs typeface="Calibri" panose="020F0502020204030204" pitchFamily="34" charset="0"/>
              </a:rPr>
              <a:t>his trend is often associated with Bernoulli's principle, which states that an increase in the velocity of a fluid is accompanied by a decrease in pressure.</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xmlns="" id="{F6EA1546-7703-E644-6B58-8179664A3796}"/>
              </a:ext>
            </a:extLst>
          </p:cNvPr>
          <p:cNvSpPr/>
          <p:nvPr/>
        </p:nvSpPr>
        <p:spPr>
          <a:xfrm>
            <a:off x="8415434" y="2362663"/>
            <a:ext cx="1269741" cy="1319346"/>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Date Placeholder 12">
            <a:extLst>
              <a:ext uri="{FF2B5EF4-FFF2-40B4-BE49-F238E27FC236}">
                <a16:creationId xmlns:a16="http://schemas.microsoft.com/office/drawing/2014/main" xmlns="" id="{26FA02B8-6FE4-E131-D7DF-AAA0B1659215}"/>
              </a:ext>
            </a:extLst>
          </p:cNvPr>
          <p:cNvSpPr>
            <a:spLocks noGrp="1"/>
          </p:cNvSpPr>
          <p:nvPr>
            <p:ph type="dt" sz="half" idx="10"/>
          </p:nvPr>
        </p:nvSpPr>
        <p:spPr/>
        <p:txBody>
          <a:bodyPr/>
          <a:lstStyle/>
          <a:p>
            <a:fld id="{DFDF5622-A499-4399-8DC8-D415D2B9A273}" type="datetime1">
              <a:rPr lang="en-US" smtClean="0"/>
              <a:t>9/14/2023</a:t>
            </a:fld>
            <a:endParaRPr lang="en-US"/>
          </a:p>
        </p:txBody>
      </p:sp>
      <p:sp>
        <p:nvSpPr>
          <p:cNvPr id="14" name="Slide Number Placeholder 13">
            <a:extLst>
              <a:ext uri="{FF2B5EF4-FFF2-40B4-BE49-F238E27FC236}">
                <a16:creationId xmlns:a16="http://schemas.microsoft.com/office/drawing/2014/main" xmlns="" id="{47E0C674-84F0-0A0F-436E-6A57C5F24755}"/>
              </a:ext>
            </a:extLst>
          </p:cNvPr>
          <p:cNvSpPr>
            <a:spLocks noGrp="1"/>
          </p:cNvSpPr>
          <p:nvPr>
            <p:ph type="sldNum" sz="quarter" idx="12"/>
          </p:nvPr>
        </p:nvSpPr>
        <p:spPr/>
        <p:txBody>
          <a:bodyPr/>
          <a:lstStyle/>
          <a:p>
            <a:fld id="{34B7E4EF-A1BD-40F4-AB7B-04F084DD991D}" type="slidenum">
              <a:rPr lang="en-US" smtClean="0"/>
              <a:t>14</a:t>
            </a:fld>
            <a:endParaRPr lang="en-US"/>
          </a:p>
        </p:txBody>
      </p:sp>
    </p:spTree>
    <p:extLst>
      <p:ext uri="{BB962C8B-B14F-4D97-AF65-F5344CB8AC3E}">
        <p14:creationId xmlns:p14="http://schemas.microsoft.com/office/powerpoint/2010/main" val="3253625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creenshot, text, multimedia software, software&#10;&#10;Description automatically generated">
            <a:extLst>
              <a:ext uri="{FF2B5EF4-FFF2-40B4-BE49-F238E27FC236}">
                <a16:creationId xmlns:a16="http://schemas.microsoft.com/office/drawing/2014/main" xmlns="" id="{07911CE4-2D05-CF1E-F984-8CC6B58F038A}"/>
              </a:ext>
            </a:extLst>
          </p:cNvPr>
          <p:cNvPicPr>
            <a:picLocks noChangeAspect="1"/>
          </p:cNvPicPr>
          <p:nvPr/>
        </p:nvPicPr>
        <p:blipFill rotWithShape="1">
          <a:blip r:embed="rId2">
            <a:extLst>
              <a:ext uri="{28A0092B-C50C-407E-A947-70E740481C1C}">
                <a14:useLocalDpi xmlns:a14="http://schemas.microsoft.com/office/drawing/2010/main" val="0"/>
              </a:ext>
            </a:extLst>
          </a:blip>
          <a:srcRect l="6237" t="9061" r="6793" b="-463"/>
          <a:stretch/>
        </p:blipFill>
        <p:spPr>
          <a:xfrm>
            <a:off x="559059" y="3371987"/>
            <a:ext cx="5394066" cy="300976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picture containing text, screenshot&#10;&#10;Description automatically generated">
            <a:extLst>
              <a:ext uri="{FF2B5EF4-FFF2-40B4-BE49-F238E27FC236}">
                <a16:creationId xmlns:a16="http://schemas.microsoft.com/office/drawing/2014/main" xmlns="" id="{253E3B93-893F-7CBB-9370-185510385B2A}"/>
              </a:ext>
            </a:extLst>
          </p:cNvPr>
          <p:cNvPicPr>
            <a:picLocks noChangeAspect="1"/>
          </p:cNvPicPr>
          <p:nvPr/>
        </p:nvPicPr>
        <p:blipFill rotWithShape="1">
          <a:blip r:embed="rId3">
            <a:extLst>
              <a:ext uri="{28A0092B-C50C-407E-A947-70E740481C1C}">
                <a14:useLocalDpi xmlns:a14="http://schemas.microsoft.com/office/drawing/2010/main" val="0"/>
              </a:ext>
            </a:extLst>
          </a:blip>
          <a:srcRect l="123" t="15340" r="-123" b="-1428"/>
          <a:stretch/>
        </p:blipFill>
        <p:spPr>
          <a:xfrm>
            <a:off x="559059" y="571499"/>
            <a:ext cx="5394066" cy="271462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A picture containing screenshot&#10;&#10;Description automatically generated">
            <a:extLst>
              <a:ext uri="{FF2B5EF4-FFF2-40B4-BE49-F238E27FC236}">
                <a16:creationId xmlns:a16="http://schemas.microsoft.com/office/drawing/2014/main" xmlns="" id="{5DFBAC98-A254-11C3-FF01-CCBF5C5CEFB3}"/>
              </a:ext>
            </a:extLst>
          </p:cNvPr>
          <p:cNvPicPr>
            <a:picLocks noChangeAspect="1"/>
          </p:cNvPicPr>
          <p:nvPr/>
        </p:nvPicPr>
        <p:blipFill rotWithShape="1">
          <a:blip r:embed="rId4">
            <a:extLst>
              <a:ext uri="{28A0092B-C50C-407E-A947-70E740481C1C}">
                <a14:useLocalDpi xmlns:a14="http://schemas.microsoft.com/office/drawing/2010/main" val="0"/>
              </a:ext>
            </a:extLst>
          </a:blip>
          <a:srcRect l="9504" t="8295" r="18261" b="1069"/>
          <a:stretch/>
        </p:blipFill>
        <p:spPr>
          <a:xfrm>
            <a:off x="6186004" y="1362270"/>
            <a:ext cx="5584443" cy="370425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xmlns="" id="{3621CEB3-FEEF-8B0A-6EB3-237FD61228E0}"/>
              </a:ext>
            </a:extLst>
          </p:cNvPr>
          <p:cNvSpPr txBox="1"/>
          <p:nvPr/>
        </p:nvSpPr>
        <p:spPr>
          <a:xfrm>
            <a:off x="4551200" y="90587"/>
            <a:ext cx="4524375" cy="369332"/>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FLUID FLOW RXN AT 30M/S:</a:t>
            </a:r>
          </a:p>
        </p:txBody>
      </p:sp>
      <p:sp>
        <p:nvSpPr>
          <p:cNvPr id="20" name="TextBox 19">
            <a:extLst>
              <a:ext uri="{FF2B5EF4-FFF2-40B4-BE49-F238E27FC236}">
                <a16:creationId xmlns:a16="http://schemas.microsoft.com/office/drawing/2014/main" xmlns="" id="{D3E7E01B-0CA4-4B89-31A6-2850E6F5E3CB}"/>
              </a:ext>
            </a:extLst>
          </p:cNvPr>
          <p:cNvSpPr txBox="1"/>
          <p:nvPr/>
        </p:nvSpPr>
        <p:spPr>
          <a:xfrm>
            <a:off x="5929448" y="6197085"/>
            <a:ext cx="6097554" cy="369332"/>
          </a:xfrm>
          <a:prstGeom prst="rect">
            <a:avLst/>
          </a:prstGeom>
          <a:noFill/>
        </p:spPr>
        <p:txBody>
          <a:bodyPr wrap="square">
            <a:spAutoFit/>
          </a:bodyPr>
          <a:lstStyle/>
          <a:p>
            <a:pPr algn="ctr"/>
            <a:r>
              <a:rPr lang="en-US" sz="1800" b="1" dirty="0"/>
              <a:t>Figs. B9. 30 m/s</a:t>
            </a:r>
            <a:endParaRPr lang="en-IN" sz="1800" b="1" dirty="0"/>
          </a:p>
        </p:txBody>
      </p:sp>
      <p:sp>
        <p:nvSpPr>
          <p:cNvPr id="21" name="Date Placeholder 20">
            <a:extLst>
              <a:ext uri="{FF2B5EF4-FFF2-40B4-BE49-F238E27FC236}">
                <a16:creationId xmlns:a16="http://schemas.microsoft.com/office/drawing/2014/main" xmlns="" id="{DBE315BB-B2D6-7693-2893-BBAD804972A2}"/>
              </a:ext>
            </a:extLst>
          </p:cNvPr>
          <p:cNvSpPr>
            <a:spLocks noGrp="1"/>
          </p:cNvSpPr>
          <p:nvPr>
            <p:ph type="dt" sz="half" idx="10"/>
          </p:nvPr>
        </p:nvSpPr>
        <p:spPr/>
        <p:txBody>
          <a:bodyPr/>
          <a:lstStyle/>
          <a:p>
            <a:fld id="{FACC680A-8D7A-4A5A-9265-5DA2588ECC74}" type="datetime1">
              <a:rPr lang="en-US" smtClean="0"/>
              <a:t>9/14/2023</a:t>
            </a:fld>
            <a:endParaRPr lang="en-US"/>
          </a:p>
        </p:txBody>
      </p:sp>
      <p:sp>
        <p:nvSpPr>
          <p:cNvPr id="22" name="Slide Number Placeholder 21">
            <a:extLst>
              <a:ext uri="{FF2B5EF4-FFF2-40B4-BE49-F238E27FC236}">
                <a16:creationId xmlns:a16="http://schemas.microsoft.com/office/drawing/2014/main" xmlns="" id="{1A7311A7-D142-B2E3-24B2-5D926FE00495}"/>
              </a:ext>
            </a:extLst>
          </p:cNvPr>
          <p:cNvSpPr>
            <a:spLocks noGrp="1"/>
          </p:cNvSpPr>
          <p:nvPr>
            <p:ph type="sldNum" sz="quarter" idx="12"/>
          </p:nvPr>
        </p:nvSpPr>
        <p:spPr/>
        <p:txBody>
          <a:bodyPr/>
          <a:lstStyle/>
          <a:p>
            <a:fld id="{34B7E4EF-A1BD-40F4-AB7B-04F084DD991D}" type="slidenum">
              <a:rPr lang="en-US" smtClean="0"/>
              <a:t>15</a:t>
            </a:fld>
            <a:endParaRPr lang="en-US"/>
          </a:p>
        </p:txBody>
      </p:sp>
    </p:spTree>
    <p:extLst>
      <p:ext uri="{BB962C8B-B14F-4D97-AF65-F5344CB8AC3E}">
        <p14:creationId xmlns:p14="http://schemas.microsoft.com/office/powerpoint/2010/main" val="2977757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screenshot, circle, colorfulness&#10;&#10;Description automatically generated">
            <a:extLst>
              <a:ext uri="{FF2B5EF4-FFF2-40B4-BE49-F238E27FC236}">
                <a16:creationId xmlns:a16="http://schemas.microsoft.com/office/drawing/2014/main" xmlns="" id="{693200BC-E34D-2F9A-0B27-8DC091945D6E}"/>
              </a:ext>
            </a:extLst>
          </p:cNvPr>
          <p:cNvPicPr>
            <a:picLocks noChangeAspect="1"/>
          </p:cNvPicPr>
          <p:nvPr/>
        </p:nvPicPr>
        <p:blipFill rotWithShape="1">
          <a:blip r:embed="rId2">
            <a:extLst>
              <a:ext uri="{28A0092B-C50C-407E-A947-70E740481C1C}">
                <a14:useLocalDpi xmlns:a14="http://schemas.microsoft.com/office/drawing/2010/main" val="0"/>
              </a:ext>
            </a:extLst>
          </a:blip>
          <a:srcRect l="8580" r="11988" b="1"/>
          <a:stretch/>
        </p:blipFill>
        <p:spPr>
          <a:xfrm>
            <a:off x="191085" y="664488"/>
            <a:ext cx="5813197" cy="570072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picture containing screenshot, text, graphic design, design&#10;&#10;Description automatically generated">
            <a:extLst>
              <a:ext uri="{FF2B5EF4-FFF2-40B4-BE49-F238E27FC236}">
                <a16:creationId xmlns:a16="http://schemas.microsoft.com/office/drawing/2014/main" xmlns="" id="{C4242931-4EF4-57C6-2C88-AC1699FC3BBA}"/>
              </a:ext>
            </a:extLst>
          </p:cNvPr>
          <p:cNvPicPr>
            <a:picLocks noChangeAspect="1"/>
          </p:cNvPicPr>
          <p:nvPr/>
        </p:nvPicPr>
        <p:blipFill rotWithShape="1">
          <a:blip r:embed="rId3">
            <a:extLst>
              <a:ext uri="{28A0092B-C50C-407E-A947-70E740481C1C}">
                <a14:useLocalDpi xmlns:a14="http://schemas.microsoft.com/office/drawing/2010/main" val="0"/>
              </a:ext>
            </a:extLst>
          </a:blip>
          <a:srcRect t="3211" b="10738"/>
          <a:stretch/>
        </p:blipFill>
        <p:spPr>
          <a:xfrm>
            <a:off x="6187719" y="3514852"/>
            <a:ext cx="5803986" cy="278595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picture containing text, child art, drawing, cartoon&#10;&#10;Description automatically generated">
            <a:extLst>
              <a:ext uri="{FF2B5EF4-FFF2-40B4-BE49-F238E27FC236}">
                <a16:creationId xmlns:a16="http://schemas.microsoft.com/office/drawing/2014/main" xmlns="" id="{0AD57AAA-08EE-2838-089B-81819481330B}"/>
              </a:ext>
            </a:extLst>
          </p:cNvPr>
          <p:cNvPicPr>
            <a:picLocks noChangeAspect="1"/>
          </p:cNvPicPr>
          <p:nvPr/>
        </p:nvPicPr>
        <p:blipFill rotWithShape="1">
          <a:blip r:embed="rId4">
            <a:extLst>
              <a:ext uri="{28A0092B-C50C-407E-A947-70E740481C1C}">
                <a14:useLocalDpi xmlns:a14="http://schemas.microsoft.com/office/drawing/2010/main" val="0"/>
              </a:ext>
            </a:extLst>
          </a:blip>
          <a:srcRect t="22656" b="8462"/>
          <a:stretch/>
        </p:blipFill>
        <p:spPr>
          <a:xfrm>
            <a:off x="6187719" y="643050"/>
            <a:ext cx="5786386" cy="2700098"/>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xmlns="" id="{07D4D7E6-5EAA-781F-93EE-D60C9323F4C6}"/>
              </a:ext>
            </a:extLst>
          </p:cNvPr>
          <p:cNvSpPr txBox="1"/>
          <p:nvPr/>
        </p:nvSpPr>
        <p:spPr>
          <a:xfrm>
            <a:off x="4448369" y="102014"/>
            <a:ext cx="6097554" cy="369332"/>
          </a:xfrm>
          <a:prstGeom prst="rect">
            <a:avLst/>
          </a:prstGeom>
          <a:noFill/>
        </p:spPr>
        <p:txBody>
          <a:bodyPr wrap="square">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FLUID FLOW RXN AT 65 M/S:</a:t>
            </a:r>
          </a:p>
        </p:txBody>
      </p:sp>
      <p:sp>
        <p:nvSpPr>
          <p:cNvPr id="15" name="TextBox 14">
            <a:extLst>
              <a:ext uri="{FF2B5EF4-FFF2-40B4-BE49-F238E27FC236}">
                <a16:creationId xmlns:a16="http://schemas.microsoft.com/office/drawing/2014/main" xmlns="" id="{3FB4318F-ECA1-2B4D-38D0-402108261273}"/>
              </a:ext>
            </a:extLst>
          </p:cNvPr>
          <p:cNvSpPr txBox="1"/>
          <p:nvPr/>
        </p:nvSpPr>
        <p:spPr>
          <a:xfrm>
            <a:off x="3207398" y="6488668"/>
            <a:ext cx="6097554" cy="369332"/>
          </a:xfrm>
          <a:prstGeom prst="rect">
            <a:avLst/>
          </a:prstGeom>
          <a:noFill/>
        </p:spPr>
        <p:txBody>
          <a:bodyPr wrap="square">
            <a:spAutoFit/>
          </a:bodyPr>
          <a:lstStyle/>
          <a:p>
            <a:pPr algn="ctr"/>
            <a:r>
              <a:rPr lang="en-US" sz="1800" b="1" dirty="0"/>
              <a:t>Figs. B10. 30 m/s</a:t>
            </a:r>
            <a:endParaRPr lang="en-IN" sz="1800" b="1" dirty="0"/>
          </a:p>
        </p:txBody>
      </p:sp>
      <p:sp>
        <p:nvSpPr>
          <p:cNvPr id="16" name="Date Placeholder 15">
            <a:extLst>
              <a:ext uri="{FF2B5EF4-FFF2-40B4-BE49-F238E27FC236}">
                <a16:creationId xmlns:a16="http://schemas.microsoft.com/office/drawing/2014/main" xmlns="" id="{A5D6EB0A-FBA6-2057-9C78-CC45DC50EF47}"/>
              </a:ext>
            </a:extLst>
          </p:cNvPr>
          <p:cNvSpPr>
            <a:spLocks noGrp="1"/>
          </p:cNvSpPr>
          <p:nvPr>
            <p:ph type="dt" sz="half" idx="10"/>
          </p:nvPr>
        </p:nvSpPr>
        <p:spPr/>
        <p:txBody>
          <a:bodyPr/>
          <a:lstStyle/>
          <a:p>
            <a:fld id="{2E107C8C-DA60-453B-A103-C5B70D68AA5B}" type="datetime1">
              <a:rPr lang="en-US" smtClean="0"/>
              <a:t>9/14/2023</a:t>
            </a:fld>
            <a:endParaRPr lang="en-US"/>
          </a:p>
        </p:txBody>
      </p:sp>
      <p:sp>
        <p:nvSpPr>
          <p:cNvPr id="18" name="Slide Number Placeholder 17">
            <a:extLst>
              <a:ext uri="{FF2B5EF4-FFF2-40B4-BE49-F238E27FC236}">
                <a16:creationId xmlns:a16="http://schemas.microsoft.com/office/drawing/2014/main" xmlns="" id="{3556D6CC-BCBF-EDD7-969B-BFA475144577}"/>
              </a:ext>
            </a:extLst>
          </p:cNvPr>
          <p:cNvSpPr>
            <a:spLocks noGrp="1"/>
          </p:cNvSpPr>
          <p:nvPr>
            <p:ph type="sldNum" sz="quarter" idx="12"/>
          </p:nvPr>
        </p:nvSpPr>
        <p:spPr/>
        <p:txBody>
          <a:bodyPr/>
          <a:lstStyle/>
          <a:p>
            <a:fld id="{34B7E4EF-A1BD-40F4-AB7B-04F084DD991D}" type="slidenum">
              <a:rPr lang="en-US" smtClean="0"/>
              <a:t>16</a:t>
            </a:fld>
            <a:endParaRPr lang="en-US"/>
          </a:p>
        </p:txBody>
      </p:sp>
    </p:spTree>
    <p:extLst>
      <p:ext uri="{BB962C8B-B14F-4D97-AF65-F5344CB8AC3E}">
        <p14:creationId xmlns:p14="http://schemas.microsoft.com/office/powerpoint/2010/main" val="261769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 name="Rectangle 155">
            <a:extLst>
              <a:ext uri="{FF2B5EF4-FFF2-40B4-BE49-F238E27FC236}">
                <a16:creationId xmlns:a16="http://schemas.microsoft.com/office/drawing/2014/main" xmlns="" id="{904DB13E-F722-4ED6-BB00-556651E952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8" name="Rectangle 157">
            <a:extLst>
              <a:ext uri="{FF2B5EF4-FFF2-40B4-BE49-F238E27FC236}">
                <a16:creationId xmlns:a16="http://schemas.microsoft.com/office/drawing/2014/main" xmlns="" id="{1419E3D9-C5FB-41A9-B6D2-DFB210BB62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79" name="Rectangle 159">
            <a:extLst>
              <a:ext uri="{FF2B5EF4-FFF2-40B4-BE49-F238E27FC236}">
                <a16:creationId xmlns:a16="http://schemas.microsoft.com/office/drawing/2014/main" xmlns="" id="{367909BF-1DF7-4ACE-8F58-6CF719BB27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0" name="Rectangle 161">
            <a:extLst>
              <a:ext uri="{FF2B5EF4-FFF2-40B4-BE49-F238E27FC236}">
                <a16:creationId xmlns:a16="http://schemas.microsoft.com/office/drawing/2014/main" xmlns="" id="{89E8BEDB-0BBC-4F21-9CFB-8530D664C3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1" name="Group 163">
            <a:extLst>
              <a:ext uri="{FF2B5EF4-FFF2-40B4-BE49-F238E27FC236}">
                <a16:creationId xmlns:a16="http://schemas.microsoft.com/office/drawing/2014/main" xmlns="" id="{E26428D7-C6F3-473D-A360-A3F5C3E8728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250180" y="1267730"/>
            <a:ext cx="1691640" cy="615934"/>
            <a:chOff x="5250180" y="1267730"/>
            <a:chExt cx="1691640" cy="615934"/>
          </a:xfrm>
        </p:grpSpPr>
        <p:cxnSp>
          <p:nvCxnSpPr>
            <p:cNvPr id="165" name="Straight Connector 164">
              <a:extLst>
                <a:ext uri="{FF2B5EF4-FFF2-40B4-BE49-F238E27FC236}">
                  <a16:creationId xmlns:a16="http://schemas.microsoft.com/office/drawing/2014/main" xmlns="" id="{51D6D676-6F2F-4446-9935-2D8D0382147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E9BAEA2B-9C25-4B43-8C9A-A9D0C3E9B15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21FC5F3A-7F1A-4EE8-A913-C8E96ACC3C5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82" name="Rectangle 168">
            <a:extLst>
              <a:ext uri="{FF2B5EF4-FFF2-40B4-BE49-F238E27FC236}">
                <a16:creationId xmlns:a16="http://schemas.microsoft.com/office/drawing/2014/main" xmlns="" id="{420551B3-B4DA-48EE-988C-4FAEAEB5C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043758B6-A6DF-31E1-472E-232BAC791DA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l="17129" r="17131" b="2"/>
          <a:stretch/>
        </p:blipFill>
        <p:spPr>
          <a:xfrm>
            <a:off x="5135880" y="1098562"/>
            <a:ext cx="6477511" cy="4940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3" name="Rectangle 170">
            <a:extLst>
              <a:ext uri="{FF2B5EF4-FFF2-40B4-BE49-F238E27FC236}">
                <a16:creationId xmlns:a16="http://schemas.microsoft.com/office/drawing/2014/main" xmlns=""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sp>
      <p:sp>
        <p:nvSpPr>
          <p:cNvPr id="184" name="Rectangle 172">
            <a:extLst>
              <a:ext uri="{FF2B5EF4-FFF2-40B4-BE49-F238E27FC236}">
                <a16:creationId xmlns:a16="http://schemas.microsoft.com/office/drawing/2014/main" xmlns=""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xmlns="" id="{62F9726D-9BB1-3000-2341-B36570F7A48A}"/>
              </a:ext>
            </a:extLst>
          </p:cNvPr>
          <p:cNvSpPr>
            <a:spLocks noGrp="1"/>
          </p:cNvSpPr>
          <p:nvPr>
            <p:ph type="title"/>
          </p:nvPr>
        </p:nvSpPr>
        <p:spPr>
          <a:xfrm>
            <a:off x="466524" y="1340361"/>
            <a:ext cx="3729162" cy="3341700"/>
          </a:xfrm>
        </p:spPr>
        <p:txBody>
          <a:bodyPr vert="horz" lIns="91440" tIns="45720" rIns="91440" bIns="45720" rtlCol="0" anchor="ctr">
            <a:normAutofit/>
          </a:bodyPr>
          <a:lstStyle/>
          <a:p>
            <a:pPr algn="ctr">
              <a:lnSpc>
                <a:spcPct val="83000"/>
              </a:lnSpc>
            </a:pPr>
            <a:r>
              <a:rPr lang="en-US" sz="3600" cap="all" spc="-100" dirty="0">
                <a:solidFill>
                  <a:schemeClr val="tx1"/>
                </a:solidFill>
              </a:rPr>
              <a:t>Post-processing</a:t>
            </a:r>
            <a:br>
              <a:rPr lang="en-US" sz="3600" cap="all" spc="-100" dirty="0">
                <a:solidFill>
                  <a:schemeClr val="tx1"/>
                </a:solidFill>
              </a:rPr>
            </a:br>
            <a:r>
              <a:rPr lang="en-US" sz="3600" cap="all" spc="-100" dirty="0">
                <a:solidFill>
                  <a:schemeClr val="tx1"/>
                </a:solidFill>
              </a:rPr>
              <a:t> path lines and re circulation region</a:t>
            </a:r>
          </a:p>
        </p:txBody>
      </p:sp>
      <p:sp>
        <p:nvSpPr>
          <p:cNvPr id="3" name="TextBox 2">
            <a:extLst>
              <a:ext uri="{FF2B5EF4-FFF2-40B4-BE49-F238E27FC236}">
                <a16:creationId xmlns:a16="http://schemas.microsoft.com/office/drawing/2014/main" xmlns="" id="{63759A7C-8176-63D0-1765-D51C0A9DA4CE}"/>
              </a:ext>
            </a:extLst>
          </p:cNvPr>
          <p:cNvSpPr txBox="1"/>
          <p:nvPr/>
        </p:nvSpPr>
        <p:spPr>
          <a:xfrm>
            <a:off x="9854500" y="6657945"/>
            <a:ext cx="2337499"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aviation.stackexchange.com/questions/1614/where-can-i-find-detailed-dimensions-of-an-aircraft-engine-compressor-blade/33345">
                  <a:extLst>
                    <a:ext uri="{A12FA001-AC4F-418D-AE19-62706E023703}">
                      <ahyp:hlinkClr xmlns:ahyp="http://schemas.microsoft.com/office/drawing/2018/hyperlinkcolor" xmlns=""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sa/3.0/">
                  <a:extLst>
                    <a:ext uri="{A12FA001-AC4F-418D-AE19-62706E023703}">
                      <ahyp:hlinkClr xmlns:ahyp="http://schemas.microsoft.com/office/drawing/2018/hyperlinkcolor" xmlns="" val="tx"/>
                    </a:ext>
                  </a:extLst>
                </a:hlinkClick>
              </a:rPr>
              <a:t>CC BY-SA</a:t>
            </a:r>
            <a:endParaRPr lang="en-IN" sz="700">
              <a:solidFill>
                <a:srgbClr val="FFFFFF"/>
              </a:solidFill>
            </a:endParaRPr>
          </a:p>
        </p:txBody>
      </p:sp>
      <p:sp>
        <p:nvSpPr>
          <p:cNvPr id="4" name="Date Placeholder 3">
            <a:extLst>
              <a:ext uri="{FF2B5EF4-FFF2-40B4-BE49-F238E27FC236}">
                <a16:creationId xmlns:a16="http://schemas.microsoft.com/office/drawing/2014/main" xmlns="" id="{7F4154EC-9155-515A-31EF-838C50CB113D}"/>
              </a:ext>
            </a:extLst>
          </p:cNvPr>
          <p:cNvSpPr>
            <a:spLocks noGrp="1"/>
          </p:cNvSpPr>
          <p:nvPr>
            <p:ph type="dt" sz="half" idx="10"/>
          </p:nvPr>
        </p:nvSpPr>
        <p:spPr/>
        <p:txBody>
          <a:bodyPr/>
          <a:lstStyle/>
          <a:p>
            <a:fld id="{76C30BF1-52E8-4963-BEC3-F9894365E6B0}" type="datetime1">
              <a:rPr lang="en-US" smtClean="0"/>
              <a:t>9/14/2023</a:t>
            </a:fld>
            <a:endParaRPr lang="en-US"/>
          </a:p>
        </p:txBody>
      </p:sp>
      <p:sp>
        <p:nvSpPr>
          <p:cNvPr id="6" name="Slide Number Placeholder 5">
            <a:extLst>
              <a:ext uri="{FF2B5EF4-FFF2-40B4-BE49-F238E27FC236}">
                <a16:creationId xmlns:a16="http://schemas.microsoft.com/office/drawing/2014/main" xmlns="" id="{054F3E33-0832-16D0-1247-B7BC6752ADA4}"/>
              </a:ext>
            </a:extLst>
          </p:cNvPr>
          <p:cNvSpPr>
            <a:spLocks noGrp="1"/>
          </p:cNvSpPr>
          <p:nvPr>
            <p:ph type="sldNum" sz="quarter" idx="12"/>
          </p:nvPr>
        </p:nvSpPr>
        <p:spPr/>
        <p:txBody>
          <a:bodyPr/>
          <a:lstStyle/>
          <a:p>
            <a:fld id="{34B7E4EF-A1BD-40F4-AB7B-04F084DD991D}" type="slidenum">
              <a:rPr lang="en-US" smtClean="0"/>
              <a:t>17</a:t>
            </a:fld>
            <a:endParaRPr lang="en-US"/>
          </a:p>
        </p:txBody>
      </p:sp>
    </p:spTree>
    <p:extLst>
      <p:ext uri="{BB962C8B-B14F-4D97-AF65-F5344CB8AC3E}">
        <p14:creationId xmlns:p14="http://schemas.microsoft.com/office/powerpoint/2010/main" val="19240564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LEGO, auto part, screenshot, cartoon&#10;&#10;Description automatically generated">
            <a:extLst>
              <a:ext uri="{FF2B5EF4-FFF2-40B4-BE49-F238E27FC236}">
                <a16:creationId xmlns:a16="http://schemas.microsoft.com/office/drawing/2014/main" xmlns="" id="{29589438-8CB6-24D8-AC78-B671086A8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373" y="986458"/>
            <a:ext cx="5258150" cy="2691058"/>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picture containing screenshot, cartoon, sketch, 3d modeling&#10;&#10;Description automatically generated">
            <a:extLst>
              <a:ext uri="{FF2B5EF4-FFF2-40B4-BE49-F238E27FC236}">
                <a16:creationId xmlns:a16="http://schemas.microsoft.com/office/drawing/2014/main" xmlns="" id="{0E8516CD-CF7D-F571-1390-2724DFEAB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28" y="971932"/>
            <a:ext cx="5258150" cy="269105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xmlns="" id="{466EB5A9-81AA-CFC3-D363-8B44400D52D0}"/>
              </a:ext>
            </a:extLst>
          </p:cNvPr>
          <p:cNvSpPr>
            <a:spLocks noGrp="1"/>
          </p:cNvSpPr>
          <p:nvPr>
            <p:ph type="title"/>
          </p:nvPr>
        </p:nvSpPr>
        <p:spPr>
          <a:xfrm>
            <a:off x="703528" y="-52424"/>
            <a:ext cx="10997995" cy="1371600"/>
          </a:xfrm>
        </p:spPr>
        <p:txBody>
          <a:bodyPr>
            <a:norm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      Re-circulation Region at 30 m/s (68mph):                                           Re-circulation Region at 65 m/s (146mph): </a:t>
            </a:r>
          </a:p>
        </p:txBody>
      </p:sp>
      <p:sp>
        <p:nvSpPr>
          <p:cNvPr id="15" name="TextBox 14">
            <a:extLst>
              <a:ext uri="{FF2B5EF4-FFF2-40B4-BE49-F238E27FC236}">
                <a16:creationId xmlns:a16="http://schemas.microsoft.com/office/drawing/2014/main" xmlns="" id="{97071C63-CEAA-D121-6BF8-47DD20841ED1}"/>
              </a:ext>
            </a:extLst>
          </p:cNvPr>
          <p:cNvSpPr txBox="1"/>
          <p:nvPr/>
        </p:nvSpPr>
        <p:spPr>
          <a:xfrm>
            <a:off x="-1554" y="3681604"/>
            <a:ext cx="6097554" cy="261610"/>
          </a:xfrm>
          <a:prstGeom prst="rect">
            <a:avLst/>
          </a:prstGeom>
          <a:noFill/>
        </p:spPr>
        <p:txBody>
          <a:bodyPr wrap="square">
            <a:spAutoFit/>
          </a:bodyPr>
          <a:lstStyle/>
          <a:p>
            <a:pPr algn="ctr"/>
            <a:r>
              <a:rPr lang="en-US" sz="1100" b="1" dirty="0"/>
              <a:t>FIG. C1 – Recirculation region 30m/s</a:t>
            </a:r>
            <a:endParaRPr lang="en-IN" sz="1100" b="1" dirty="0"/>
          </a:p>
        </p:txBody>
      </p:sp>
      <p:sp>
        <p:nvSpPr>
          <p:cNvPr id="17" name="TextBox 16">
            <a:extLst>
              <a:ext uri="{FF2B5EF4-FFF2-40B4-BE49-F238E27FC236}">
                <a16:creationId xmlns:a16="http://schemas.microsoft.com/office/drawing/2014/main" xmlns="" id="{E5853E16-C69D-29A9-A887-478652F7AD9A}"/>
              </a:ext>
            </a:extLst>
          </p:cNvPr>
          <p:cNvSpPr txBox="1"/>
          <p:nvPr/>
        </p:nvSpPr>
        <p:spPr>
          <a:xfrm>
            <a:off x="6096000" y="3677516"/>
            <a:ext cx="6340150" cy="430887"/>
          </a:xfrm>
          <a:prstGeom prst="rect">
            <a:avLst/>
          </a:prstGeom>
          <a:noFill/>
        </p:spPr>
        <p:txBody>
          <a:bodyPr wrap="square">
            <a:spAutoFit/>
          </a:bodyPr>
          <a:lstStyle/>
          <a:p>
            <a:pPr algn="ctr"/>
            <a:r>
              <a:rPr lang="en-US" sz="1100" b="1" dirty="0"/>
              <a:t>FIG. C2 – Recirculation region 65m/s</a:t>
            </a:r>
            <a:endParaRPr lang="en-IN" sz="1100" b="1" dirty="0"/>
          </a:p>
          <a:p>
            <a:pPr algn="ctr"/>
            <a:endParaRPr lang="en-IN" sz="1100" b="1" dirty="0"/>
          </a:p>
        </p:txBody>
      </p:sp>
      <p:sp>
        <p:nvSpPr>
          <p:cNvPr id="12" name="Oval 11">
            <a:extLst>
              <a:ext uri="{FF2B5EF4-FFF2-40B4-BE49-F238E27FC236}">
                <a16:creationId xmlns:a16="http://schemas.microsoft.com/office/drawing/2014/main" xmlns="" id="{17E62473-0F8D-EBFE-2930-E711B3320FA1}"/>
              </a:ext>
            </a:extLst>
          </p:cNvPr>
          <p:cNvSpPr/>
          <p:nvPr/>
        </p:nvSpPr>
        <p:spPr>
          <a:xfrm>
            <a:off x="3332603" y="1233022"/>
            <a:ext cx="1212980" cy="1240315"/>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46658075-13B6-F7EF-D15F-AF38B9AF8D87}"/>
              </a:ext>
            </a:extLst>
          </p:cNvPr>
          <p:cNvSpPr txBox="1"/>
          <p:nvPr/>
        </p:nvSpPr>
        <p:spPr>
          <a:xfrm>
            <a:off x="674335" y="4048140"/>
            <a:ext cx="10886294" cy="1569660"/>
          </a:xfrm>
          <a:prstGeom prst="rect">
            <a:avLst/>
          </a:prstGeom>
          <a:noFill/>
        </p:spPr>
        <p:txBody>
          <a:bodyPr wrap="square" rtlCol="0">
            <a:spAutoFit/>
          </a:bodyPr>
          <a:lstStyle/>
          <a:p>
            <a:pPr marL="342900" indent="-342900">
              <a:buFont typeface="Wingdings" panose="05000000000000000000" pitchFamily="2" charset="2"/>
              <a:buChar char="q"/>
            </a:pPr>
            <a:r>
              <a:rPr lang="en-US" sz="1600" dirty="0">
                <a:latin typeface="Calibri" panose="020F0502020204030204" pitchFamily="34" charset="0"/>
                <a:ea typeface="Calibri" panose="020F0502020204030204" pitchFamily="34" charset="0"/>
                <a:cs typeface="Calibri" panose="020F0502020204030204" pitchFamily="34" charset="0"/>
              </a:rPr>
              <a:t>The differences in the size and prominence of the recirculation regions between the two velocities are attributed to the increased flow momentum and dynamic forces at higher speeds. The higher velocity helps maintain attached flow along the wing surface, resulting in a reduced flow separation and a smaller recirculation region.</a:t>
            </a:r>
          </a:p>
          <a:p>
            <a:pPr marL="342900" indent="-342900">
              <a:buFont typeface="Wingdings" panose="05000000000000000000" pitchFamily="2" charset="2"/>
              <a:buChar char="q"/>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US" sz="1600" dirty="0">
                <a:latin typeface="Calibri" panose="020F0502020204030204" pitchFamily="34" charset="0"/>
                <a:ea typeface="Calibri" panose="020F0502020204030204" pitchFamily="34" charset="0"/>
                <a:cs typeface="Calibri" panose="020F0502020204030204" pitchFamily="34" charset="0"/>
              </a:rPr>
              <a:t>It's important to note that the specific shape and characteristics of the recirculation region can vary depending on the aerodynamic design, geometry, and flow conditions of the wing or object being analyzed.</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xmlns="" id="{F6EA1546-7703-E644-6B58-8179664A3796}"/>
              </a:ext>
            </a:extLst>
          </p:cNvPr>
          <p:cNvSpPr/>
          <p:nvPr/>
        </p:nvSpPr>
        <p:spPr>
          <a:xfrm>
            <a:off x="9414587" y="1632856"/>
            <a:ext cx="1129004" cy="1031765"/>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Date Placeholder 9">
            <a:extLst>
              <a:ext uri="{FF2B5EF4-FFF2-40B4-BE49-F238E27FC236}">
                <a16:creationId xmlns:a16="http://schemas.microsoft.com/office/drawing/2014/main" xmlns="" id="{80F553FC-8174-8CE9-ADF2-75F72C5AC834}"/>
              </a:ext>
            </a:extLst>
          </p:cNvPr>
          <p:cNvSpPr>
            <a:spLocks noGrp="1"/>
          </p:cNvSpPr>
          <p:nvPr>
            <p:ph type="dt" sz="half" idx="10"/>
          </p:nvPr>
        </p:nvSpPr>
        <p:spPr/>
        <p:txBody>
          <a:bodyPr/>
          <a:lstStyle/>
          <a:p>
            <a:fld id="{948DF606-9F14-4581-9358-311A5B3C0CDF}" type="datetime1">
              <a:rPr lang="en-US" smtClean="0"/>
              <a:t>9/14/2023</a:t>
            </a:fld>
            <a:endParaRPr lang="en-US"/>
          </a:p>
        </p:txBody>
      </p:sp>
      <p:sp>
        <p:nvSpPr>
          <p:cNvPr id="11" name="Slide Number Placeholder 10">
            <a:extLst>
              <a:ext uri="{FF2B5EF4-FFF2-40B4-BE49-F238E27FC236}">
                <a16:creationId xmlns:a16="http://schemas.microsoft.com/office/drawing/2014/main" xmlns="" id="{E4A3C7BD-80F8-AEB5-760B-47EB0B3E7A1B}"/>
              </a:ext>
            </a:extLst>
          </p:cNvPr>
          <p:cNvSpPr>
            <a:spLocks noGrp="1"/>
          </p:cNvSpPr>
          <p:nvPr>
            <p:ph type="sldNum" sz="quarter" idx="12"/>
          </p:nvPr>
        </p:nvSpPr>
        <p:spPr/>
        <p:txBody>
          <a:bodyPr/>
          <a:lstStyle/>
          <a:p>
            <a:fld id="{34B7E4EF-A1BD-40F4-AB7B-04F084DD991D}" type="slidenum">
              <a:rPr lang="en-US" smtClean="0"/>
              <a:t>18</a:t>
            </a:fld>
            <a:endParaRPr lang="en-US"/>
          </a:p>
        </p:txBody>
      </p:sp>
    </p:spTree>
    <p:extLst>
      <p:ext uri="{BB962C8B-B14F-4D97-AF65-F5344CB8AC3E}">
        <p14:creationId xmlns:p14="http://schemas.microsoft.com/office/powerpoint/2010/main" val="3741518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graphics software, graphic design&#10;&#10;Description automatically generated">
            <a:extLst>
              <a:ext uri="{FF2B5EF4-FFF2-40B4-BE49-F238E27FC236}">
                <a16:creationId xmlns:a16="http://schemas.microsoft.com/office/drawing/2014/main" xmlns="" id="{13822C47-EE6E-517E-0CA1-86DAB30F6F2D}"/>
              </a:ext>
            </a:extLst>
          </p:cNvPr>
          <p:cNvPicPr>
            <a:picLocks noChangeAspect="1"/>
          </p:cNvPicPr>
          <p:nvPr/>
        </p:nvPicPr>
        <p:blipFill rotWithShape="1">
          <a:blip r:embed="rId2">
            <a:extLst>
              <a:ext uri="{28A0092B-C50C-407E-A947-70E740481C1C}">
                <a14:useLocalDpi xmlns:a14="http://schemas.microsoft.com/office/drawing/2010/main" val="0"/>
              </a:ext>
            </a:extLst>
          </a:blip>
          <a:srcRect b="6849"/>
          <a:stretch/>
        </p:blipFill>
        <p:spPr>
          <a:xfrm>
            <a:off x="674335" y="894072"/>
            <a:ext cx="5552715" cy="278344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picture containing screenshot, art, toy&#10;&#10;Description automatically generated">
            <a:extLst>
              <a:ext uri="{FF2B5EF4-FFF2-40B4-BE49-F238E27FC236}">
                <a16:creationId xmlns:a16="http://schemas.microsoft.com/office/drawing/2014/main" xmlns="" id="{6FBFE2CD-A0B6-B5E7-410F-DB2EFAD62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44" y="894072"/>
            <a:ext cx="5104779" cy="278344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xmlns="" id="{466EB5A9-81AA-CFC3-D363-8B44400D52D0}"/>
              </a:ext>
            </a:extLst>
          </p:cNvPr>
          <p:cNvSpPr>
            <a:spLocks noGrp="1"/>
          </p:cNvSpPr>
          <p:nvPr>
            <p:ph type="title"/>
          </p:nvPr>
        </p:nvSpPr>
        <p:spPr>
          <a:xfrm>
            <a:off x="703528" y="-52424"/>
            <a:ext cx="10997995" cy="1371600"/>
          </a:xfrm>
        </p:spPr>
        <p:txBody>
          <a:bodyPr>
            <a:norm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                   Path lines at 30 m/s (68mph):                                                              Path lines at 65 m/s (146mph): </a:t>
            </a:r>
          </a:p>
        </p:txBody>
      </p:sp>
      <p:sp>
        <p:nvSpPr>
          <p:cNvPr id="15" name="TextBox 14">
            <a:extLst>
              <a:ext uri="{FF2B5EF4-FFF2-40B4-BE49-F238E27FC236}">
                <a16:creationId xmlns:a16="http://schemas.microsoft.com/office/drawing/2014/main" xmlns="" id="{97071C63-CEAA-D121-6BF8-47DD20841ED1}"/>
              </a:ext>
            </a:extLst>
          </p:cNvPr>
          <p:cNvSpPr txBox="1"/>
          <p:nvPr/>
        </p:nvSpPr>
        <p:spPr>
          <a:xfrm>
            <a:off x="283826" y="3682738"/>
            <a:ext cx="6097554" cy="430887"/>
          </a:xfrm>
          <a:prstGeom prst="rect">
            <a:avLst/>
          </a:prstGeom>
          <a:noFill/>
        </p:spPr>
        <p:txBody>
          <a:bodyPr wrap="square">
            <a:spAutoFit/>
          </a:bodyPr>
          <a:lstStyle/>
          <a:p>
            <a:pPr algn="ctr"/>
            <a:r>
              <a:rPr lang="en-US" sz="1100" b="1" dirty="0"/>
              <a:t>FIG. C4 – path lines at 30 m/s</a:t>
            </a:r>
            <a:endParaRPr lang="en-IN" sz="1100" b="1" dirty="0"/>
          </a:p>
          <a:p>
            <a:pPr algn="ctr"/>
            <a:endParaRPr lang="en-IN" sz="1100" b="1" dirty="0"/>
          </a:p>
        </p:txBody>
      </p:sp>
      <p:sp>
        <p:nvSpPr>
          <p:cNvPr id="17" name="TextBox 16">
            <a:extLst>
              <a:ext uri="{FF2B5EF4-FFF2-40B4-BE49-F238E27FC236}">
                <a16:creationId xmlns:a16="http://schemas.microsoft.com/office/drawing/2014/main" xmlns="" id="{E5853E16-C69D-29A9-A887-478652F7AD9A}"/>
              </a:ext>
            </a:extLst>
          </p:cNvPr>
          <p:cNvSpPr txBox="1"/>
          <p:nvPr/>
        </p:nvSpPr>
        <p:spPr>
          <a:xfrm>
            <a:off x="6096000" y="3677516"/>
            <a:ext cx="6340150" cy="261610"/>
          </a:xfrm>
          <a:prstGeom prst="rect">
            <a:avLst/>
          </a:prstGeom>
          <a:noFill/>
        </p:spPr>
        <p:txBody>
          <a:bodyPr wrap="square">
            <a:spAutoFit/>
          </a:bodyPr>
          <a:lstStyle/>
          <a:p>
            <a:pPr algn="ctr"/>
            <a:r>
              <a:rPr lang="en-US" sz="1100" b="1" dirty="0"/>
              <a:t>FIG. C4 – path lines at 65m/s</a:t>
            </a:r>
            <a:endParaRPr lang="en-IN" sz="1100" b="1" dirty="0"/>
          </a:p>
        </p:txBody>
      </p:sp>
      <p:sp>
        <p:nvSpPr>
          <p:cNvPr id="12" name="Oval 11">
            <a:extLst>
              <a:ext uri="{FF2B5EF4-FFF2-40B4-BE49-F238E27FC236}">
                <a16:creationId xmlns:a16="http://schemas.microsoft.com/office/drawing/2014/main" xmlns="" id="{17E62473-0F8D-EBFE-2930-E711B3320FA1}"/>
              </a:ext>
            </a:extLst>
          </p:cNvPr>
          <p:cNvSpPr/>
          <p:nvPr/>
        </p:nvSpPr>
        <p:spPr>
          <a:xfrm>
            <a:off x="3526973" y="2133161"/>
            <a:ext cx="1212980" cy="1240315"/>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46658075-13B6-F7EF-D15F-AF38B9AF8D87}"/>
              </a:ext>
            </a:extLst>
          </p:cNvPr>
          <p:cNvSpPr txBox="1"/>
          <p:nvPr/>
        </p:nvSpPr>
        <p:spPr>
          <a:xfrm>
            <a:off x="674335" y="4048140"/>
            <a:ext cx="10886294" cy="2400657"/>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latin typeface="Calibri" panose="020F0502020204030204" pitchFamily="34" charset="0"/>
                <a:ea typeface="Calibri" panose="020F0502020204030204" pitchFamily="34" charset="0"/>
                <a:cs typeface="Calibri" panose="020F0502020204030204" pitchFamily="34" charset="0"/>
              </a:rPr>
              <a:t>The path lines for both flows are generally similar, with a slight deviation occurring at a marked circle after the first wheel. This deviation indicates a change in the flow behavior or flow path at that particular location.</a:t>
            </a:r>
          </a:p>
          <a:p>
            <a:pPr marL="285750" indent="-285750">
              <a:buFont typeface="Wingdings" panose="05000000000000000000" pitchFamily="2" charset="2"/>
              <a:buChar char="Ø"/>
            </a:pPr>
            <a:endParaRPr lang="en-US" sz="15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1500" dirty="0">
                <a:latin typeface="Calibri" panose="020F0502020204030204" pitchFamily="34" charset="0"/>
                <a:ea typeface="Calibri" panose="020F0502020204030204" pitchFamily="34" charset="0"/>
                <a:cs typeface="Calibri" panose="020F0502020204030204" pitchFamily="34" charset="0"/>
              </a:rPr>
              <a:t>The specific cause of the deviation in the path lines, which can be inferred from the coefficient of lift (Cl) plot where it touches the baseline, is the presence of an aerodynamic phenomenon known as lift-off or lift-induced separation.</a:t>
            </a:r>
          </a:p>
          <a:p>
            <a:pPr marL="342900" indent="-342900">
              <a:buFont typeface="Wingdings" panose="05000000000000000000" pitchFamily="2" charset="2"/>
              <a:buChar char="Ø"/>
            </a:pPr>
            <a:endParaRPr lang="en-US" sz="15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1500" dirty="0">
                <a:latin typeface="Calibri" panose="020F0502020204030204" pitchFamily="34" charset="0"/>
                <a:ea typeface="Calibri" panose="020F0502020204030204" pitchFamily="34" charset="0"/>
                <a:cs typeface="Calibri" panose="020F0502020204030204" pitchFamily="34" charset="0"/>
              </a:rPr>
              <a:t>When the coefficient of lift reaches or touches the baseline, it indicates that the lift generated by the object or airflow is equal to or greater than the weight of the object. This phenomenon occurs when the flow over the object's surface reaches a critical angle of attack, resulting in increased lift production. As a consequence, the flow may separate from the surface, causing a deviation in the path lines.</a:t>
            </a:r>
          </a:p>
        </p:txBody>
      </p:sp>
      <p:sp>
        <p:nvSpPr>
          <p:cNvPr id="13" name="Oval 12">
            <a:extLst>
              <a:ext uri="{FF2B5EF4-FFF2-40B4-BE49-F238E27FC236}">
                <a16:creationId xmlns:a16="http://schemas.microsoft.com/office/drawing/2014/main" xmlns="" id="{599F8AC5-7334-2C35-0B42-9A5904BDD9C6}"/>
              </a:ext>
            </a:extLst>
          </p:cNvPr>
          <p:cNvSpPr/>
          <p:nvPr/>
        </p:nvSpPr>
        <p:spPr>
          <a:xfrm>
            <a:off x="9055357" y="2293918"/>
            <a:ext cx="1842797" cy="1240315"/>
          </a:xfrm>
          <a:prstGeom prst="ellips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Date Placeholder 13">
            <a:extLst>
              <a:ext uri="{FF2B5EF4-FFF2-40B4-BE49-F238E27FC236}">
                <a16:creationId xmlns:a16="http://schemas.microsoft.com/office/drawing/2014/main" xmlns="" id="{CA9839D0-0115-EB42-A28E-A3229BC5C010}"/>
              </a:ext>
            </a:extLst>
          </p:cNvPr>
          <p:cNvSpPr>
            <a:spLocks noGrp="1"/>
          </p:cNvSpPr>
          <p:nvPr>
            <p:ph type="dt" sz="half" idx="10"/>
          </p:nvPr>
        </p:nvSpPr>
        <p:spPr/>
        <p:txBody>
          <a:bodyPr/>
          <a:lstStyle/>
          <a:p>
            <a:fld id="{EC8A33A6-34D5-494D-B3A5-DAF76415DF21}" type="datetime1">
              <a:rPr lang="en-US" smtClean="0"/>
              <a:t>9/14/2023</a:t>
            </a:fld>
            <a:endParaRPr lang="en-US"/>
          </a:p>
        </p:txBody>
      </p:sp>
      <p:sp>
        <p:nvSpPr>
          <p:cNvPr id="18" name="Slide Number Placeholder 17">
            <a:extLst>
              <a:ext uri="{FF2B5EF4-FFF2-40B4-BE49-F238E27FC236}">
                <a16:creationId xmlns:a16="http://schemas.microsoft.com/office/drawing/2014/main" xmlns="" id="{8522D066-5608-D4C9-FDBF-9845FD20D690}"/>
              </a:ext>
            </a:extLst>
          </p:cNvPr>
          <p:cNvSpPr>
            <a:spLocks noGrp="1"/>
          </p:cNvSpPr>
          <p:nvPr>
            <p:ph type="sldNum" sz="quarter" idx="12"/>
          </p:nvPr>
        </p:nvSpPr>
        <p:spPr/>
        <p:txBody>
          <a:bodyPr/>
          <a:lstStyle/>
          <a:p>
            <a:fld id="{34B7E4EF-A1BD-40F4-AB7B-04F084DD991D}" type="slidenum">
              <a:rPr lang="en-US" smtClean="0"/>
              <a:t>19</a:t>
            </a:fld>
            <a:endParaRPr lang="en-US"/>
          </a:p>
        </p:txBody>
      </p:sp>
    </p:spTree>
    <p:extLst>
      <p:ext uri="{BB962C8B-B14F-4D97-AF65-F5344CB8AC3E}">
        <p14:creationId xmlns:p14="http://schemas.microsoft.com/office/powerpoint/2010/main" val="2184583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904DB13E-F722-4ED6-BB00-556651E952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xmlns="" id="{1419E3D9-C5FB-41A9-B6D2-DFB210BB62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xmlns="" id="{367909BF-1DF7-4ACE-8F58-6CF719BB27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77" name="Rectangle 76">
            <a:extLst>
              <a:ext uri="{FF2B5EF4-FFF2-40B4-BE49-F238E27FC236}">
                <a16:creationId xmlns:a16="http://schemas.microsoft.com/office/drawing/2014/main" xmlns="" id="{89E8BEDB-0BBC-4F21-9CFB-8530D664C3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9" name="Group 78">
            <a:extLst>
              <a:ext uri="{FF2B5EF4-FFF2-40B4-BE49-F238E27FC236}">
                <a16:creationId xmlns:a16="http://schemas.microsoft.com/office/drawing/2014/main" xmlns="" id="{E26428D7-C6F3-473D-A360-A3F5C3E8728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250180" y="1267730"/>
            <a:ext cx="1691640" cy="615934"/>
            <a:chOff x="5250180" y="1267730"/>
            <a:chExt cx="1691640" cy="615934"/>
          </a:xfrm>
        </p:grpSpPr>
        <p:cxnSp>
          <p:nvCxnSpPr>
            <p:cNvPr id="80" name="Straight Connector 79">
              <a:extLst>
                <a:ext uri="{FF2B5EF4-FFF2-40B4-BE49-F238E27FC236}">
                  <a16:creationId xmlns:a16="http://schemas.microsoft.com/office/drawing/2014/main" xmlns="" id="{51D6D676-6F2F-4446-9935-2D8D0382147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E9BAEA2B-9C25-4B43-8C9A-A9D0C3E9B15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21FC5F3A-7F1A-4EE8-A913-C8E96ACC3C5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84" name="Rectangle 83">
            <a:extLst>
              <a:ext uri="{FF2B5EF4-FFF2-40B4-BE49-F238E27FC236}">
                <a16:creationId xmlns:a16="http://schemas.microsoft.com/office/drawing/2014/main" xmlns="" id="{420551B3-B4DA-48EE-988C-4FAEAEB5C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view of a track and field lane in the dark">
            <a:extLst>
              <a:ext uri="{FF2B5EF4-FFF2-40B4-BE49-F238E27FC236}">
                <a16:creationId xmlns:a16="http://schemas.microsoft.com/office/drawing/2014/main" xmlns="" id="{043758B6-A6DF-31E1-472E-232BAC791DAB}"/>
              </a:ext>
            </a:extLst>
          </p:cNvPr>
          <p:cNvPicPr>
            <a:picLocks noChangeAspect="1"/>
          </p:cNvPicPr>
          <p:nvPr/>
        </p:nvPicPr>
        <p:blipFill rotWithShape="1">
          <a:blip r:embed="rId2"/>
          <a:srcRect l="11852" r="14704" b="-1"/>
          <a:stretch/>
        </p:blipFill>
        <p:spPr>
          <a:xfrm>
            <a:off x="4646383" y="10"/>
            <a:ext cx="7545616" cy="6857990"/>
          </a:xfrm>
          <a:prstGeom prst="rect">
            <a:avLst/>
          </a:prstGeom>
        </p:spPr>
      </p:pic>
      <p:sp>
        <p:nvSpPr>
          <p:cNvPr id="86" name="Rectangle 85">
            <a:extLst>
              <a:ext uri="{FF2B5EF4-FFF2-40B4-BE49-F238E27FC236}">
                <a16:creationId xmlns:a16="http://schemas.microsoft.com/office/drawing/2014/main" xmlns=""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sp>
      <p:sp>
        <p:nvSpPr>
          <p:cNvPr id="88" name="Rectangle 87">
            <a:extLst>
              <a:ext uri="{FF2B5EF4-FFF2-40B4-BE49-F238E27FC236}">
                <a16:creationId xmlns:a16="http://schemas.microsoft.com/office/drawing/2014/main" xmlns=""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xmlns="" id="{62F9726D-9BB1-3000-2341-B36570F7A48A}"/>
              </a:ext>
            </a:extLst>
          </p:cNvPr>
          <p:cNvSpPr>
            <a:spLocks noGrp="1"/>
          </p:cNvSpPr>
          <p:nvPr>
            <p:ph type="title"/>
          </p:nvPr>
        </p:nvSpPr>
        <p:spPr>
          <a:xfrm>
            <a:off x="466524" y="1340360"/>
            <a:ext cx="3729162" cy="4249909"/>
          </a:xfrm>
        </p:spPr>
        <p:txBody>
          <a:bodyPr vert="horz" lIns="91440" tIns="45720" rIns="91440" bIns="45720" rtlCol="0" anchor="ctr">
            <a:normAutofit/>
          </a:bodyPr>
          <a:lstStyle/>
          <a:p>
            <a:pPr algn="ctr">
              <a:lnSpc>
                <a:spcPct val="83000"/>
              </a:lnSpc>
            </a:pPr>
            <a:r>
              <a:rPr lang="en-US" sz="3100" cap="all" spc="-100">
                <a:solidFill>
                  <a:schemeClr val="tx1"/>
                </a:solidFill>
                <a:latin typeface="Times New Roman" panose="02020603050405020304" pitchFamily="18" charset="0"/>
                <a:cs typeface="Times New Roman" panose="02020603050405020304" pitchFamily="18" charset="0"/>
              </a:rPr>
              <a:t>Graphical plots for  </a:t>
            </a:r>
            <a:br>
              <a:rPr lang="en-US" sz="3100" cap="all" spc="-100">
                <a:solidFill>
                  <a:schemeClr val="tx1"/>
                </a:solidFill>
                <a:latin typeface="Times New Roman" panose="02020603050405020304" pitchFamily="18" charset="0"/>
                <a:cs typeface="Times New Roman" panose="02020603050405020304" pitchFamily="18" charset="0"/>
              </a:rPr>
            </a:br>
            <a:r>
              <a:rPr lang="en-US" sz="3100" cap="all" spc="-100">
                <a:solidFill>
                  <a:schemeClr val="tx1"/>
                </a:solidFill>
                <a:latin typeface="Times New Roman" panose="02020603050405020304" pitchFamily="18" charset="0"/>
                <a:cs typeface="Times New Roman" panose="02020603050405020304" pitchFamily="18" charset="0"/>
              </a:rPr>
              <a:t>coefficient of lift &amp; drag </a:t>
            </a:r>
            <a:br>
              <a:rPr lang="en-US" sz="3100" cap="all" spc="-100">
                <a:solidFill>
                  <a:schemeClr val="tx1"/>
                </a:solidFill>
                <a:latin typeface="Times New Roman" panose="02020603050405020304" pitchFamily="18" charset="0"/>
                <a:cs typeface="Times New Roman" panose="02020603050405020304" pitchFamily="18" charset="0"/>
              </a:rPr>
            </a:br>
            <a:r>
              <a:rPr lang="en-US" sz="3100" cap="all" spc="-100">
                <a:solidFill>
                  <a:schemeClr val="tx1"/>
                </a:solidFill>
                <a:latin typeface="Times New Roman" panose="02020603050405020304" pitchFamily="18" charset="0"/>
                <a:cs typeface="Times New Roman" panose="02020603050405020304" pitchFamily="18" charset="0"/>
              </a:rPr>
              <a:t/>
            </a:r>
            <a:br>
              <a:rPr lang="en-US" sz="3100" cap="all" spc="-100">
                <a:solidFill>
                  <a:schemeClr val="tx1"/>
                </a:solidFill>
                <a:latin typeface="Times New Roman" panose="02020603050405020304" pitchFamily="18" charset="0"/>
                <a:cs typeface="Times New Roman" panose="02020603050405020304" pitchFamily="18" charset="0"/>
              </a:rPr>
            </a:br>
            <a:r>
              <a:rPr lang="en-US" sz="3100" cap="all" spc="-100">
                <a:solidFill>
                  <a:schemeClr val="tx1"/>
                </a:solidFill>
                <a:latin typeface="Times New Roman" panose="02020603050405020304" pitchFamily="18" charset="0"/>
                <a:cs typeface="Times New Roman" panose="02020603050405020304" pitchFamily="18" charset="0"/>
              </a:rPr>
              <a:t>and</a:t>
            </a:r>
            <a:br>
              <a:rPr lang="en-US" sz="3100" cap="all" spc="-100">
                <a:solidFill>
                  <a:schemeClr val="tx1"/>
                </a:solidFill>
                <a:latin typeface="Times New Roman" panose="02020603050405020304" pitchFamily="18" charset="0"/>
                <a:cs typeface="Times New Roman" panose="02020603050405020304" pitchFamily="18" charset="0"/>
              </a:rPr>
            </a:br>
            <a:r>
              <a:rPr lang="en-US" sz="3100" cap="all" spc="-100">
                <a:solidFill>
                  <a:schemeClr val="tx1"/>
                </a:solidFill>
                <a:latin typeface="Times New Roman" panose="02020603050405020304" pitchFamily="18" charset="0"/>
                <a:cs typeface="Times New Roman" panose="02020603050405020304" pitchFamily="18" charset="0"/>
              </a:rPr>
              <a:t/>
            </a:r>
            <a:br>
              <a:rPr lang="en-US" sz="3100" cap="all" spc="-100">
                <a:solidFill>
                  <a:schemeClr val="tx1"/>
                </a:solidFill>
                <a:latin typeface="Times New Roman" panose="02020603050405020304" pitchFamily="18" charset="0"/>
                <a:cs typeface="Times New Roman" panose="02020603050405020304" pitchFamily="18" charset="0"/>
              </a:rPr>
            </a:br>
            <a:r>
              <a:rPr lang="en-US" sz="3100" cap="all" spc="-100">
                <a:solidFill>
                  <a:schemeClr val="tx1"/>
                </a:solidFill>
                <a:latin typeface="Times New Roman" panose="02020603050405020304" pitchFamily="18" charset="0"/>
                <a:cs typeface="Times New Roman" panose="02020603050405020304" pitchFamily="18" charset="0"/>
              </a:rPr>
              <a:t> normal distribution for lift and drag</a:t>
            </a:r>
            <a:endParaRPr lang="en-US" sz="3100" cap="all" spc="-100"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ACA0CA74-B0A1-8338-2B7E-D2D4E8D1C73D}"/>
              </a:ext>
            </a:extLst>
          </p:cNvPr>
          <p:cNvSpPr>
            <a:spLocks noGrp="1"/>
          </p:cNvSpPr>
          <p:nvPr>
            <p:ph type="dt" sz="half" idx="10"/>
          </p:nvPr>
        </p:nvSpPr>
        <p:spPr/>
        <p:txBody>
          <a:bodyPr/>
          <a:lstStyle/>
          <a:p>
            <a:fld id="{C382BBE2-79AE-42D6-8839-D07E78D8E111}" type="datetime1">
              <a:rPr lang="en-US" smtClean="0"/>
              <a:t>9/14/2023</a:t>
            </a:fld>
            <a:endParaRPr lang="en-US"/>
          </a:p>
        </p:txBody>
      </p:sp>
      <p:sp>
        <p:nvSpPr>
          <p:cNvPr id="6" name="Slide Number Placeholder 5">
            <a:extLst>
              <a:ext uri="{FF2B5EF4-FFF2-40B4-BE49-F238E27FC236}">
                <a16:creationId xmlns:a16="http://schemas.microsoft.com/office/drawing/2014/main" xmlns="" id="{ED7E98D3-657F-BD51-EF0A-17B88F2E752F}"/>
              </a:ext>
            </a:extLst>
          </p:cNvPr>
          <p:cNvSpPr>
            <a:spLocks noGrp="1"/>
          </p:cNvSpPr>
          <p:nvPr>
            <p:ph type="sldNum" sz="quarter" idx="12"/>
          </p:nvPr>
        </p:nvSpPr>
        <p:spPr/>
        <p:txBody>
          <a:bodyPr/>
          <a:lstStyle/>
          <a:p>
            <a:fld id="{34B7E4EF-A1BD-40F4-AB7B-04F084DD991D}" type="slidenum">
              <a:rPr lang="en-US" smtClean="0"/>
              <a:t>2</a:t>
            </a:fld>
            <a:endParaRPr lang="en-US"/>
          </a:p>
        </p:txBody>
      </p:sp>
    </p:spTree>
    <p:extLst>
      <p:ext uri="{BB962C8B-B14F-4D97-AF65-F5344CB8AC3E}">
        <p14:creationId xmlns:p14="http://schemas.microsoft.com/office/powerpoint/2010/main" val="135256099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4E36DB-DAE5-9A27-9701-CB78A9BD4164}"/>
              </a:ext>
            </a:extLst>
          </p:cNvPr>
          <p:cNvSpPr>
            <a:spLocks noGrp="1"/>
          </p:cNvSpPr>
          <p:nvPr>
            <p:ph type="title"/>
          </p:nvPr>
        </p:nvSpPr>
        <p:spPr>
          <a:xfrm>
            <a:off x="628650" y="142874"/>
            <a:ext cx="9982200" cy="1318869"/>
          </a:xfrm>
        </p:spPr>
        <p:txBody>
          <a:bodyPr>
            <a:normAutofit/>
          </a:bodyPr>
          <a:lstStyle/>
          <a:p>
            <a:r>
              <a:rPr lang="en-IN" sz="3100" b="1" dirty="0">
                <a:latin typeface="Calibri" panose="020F0502020204030204" pitchFamily="34" charset="0"/>
                <a:ea typeface="Calibri" panose="020F0502020204030204" pitchFamily="34" charset="0"/>
                <a:cs typeface="Calibri" panose="020F0502020204030204" pitchFamily="34" charset="0"/>
              </a:rPr>
              <a:t>SUMMARY:</a:t>
            </a:r>
          </a:p>
        </p:txBody>
      </p:sp>
      <p:sp>
        <p:nvSpPr>
          <p:cNvPr id="3" name="Content Placeholder 2">
            <a:extLst>
              <a:ext uri="{FF2B5EF4-FFF2-40B4-BE49-F238E27FC236}">
                <a16:creationId xmlns:a16="http://schemas.microsoft.com/office/drawing/2014/main" xmlns="" id="{F47EB009-6A04-9783-2200-8F958C499D59}"/>
              </a:ext>
            </a:extLst>
          </p:cNvPr>
          <p:cNvSpPr>
            <a:spLocks noGrp="1"/>
          </p:cNvSpPr>
          <p:nvPr>
            <p:ph idx="1"/>
          </p:nvPr>
        </p:nvSpPr>
        <p:spPr>
          <a:xfrm>
            <a:off x="628650" y="1175657"/>
            <a:ext cx="10829342" cy="5010539"/>
          </a:xfrm>
        </p:spPr>
        <p:txBody>
          <a:bodyPr>
            <a:normAutofit/>
          </a:bodyPr>
          <a:lstStyle/>
          <a:p>
            <a:pPr>
              <a:lnSpc>
                <a:spcPct val="110000"/>
              </a:lnSpc>
              <a:buFont typeface="Wingdings" panose="05000000000000000000" pitchFamily="2" charset="2"/>
              <a:buChar char="Ø"/>
            </a:pPr>
            <a:r>
              <a:rPr lang="en-US" sz="1500" dirty="0">
                <a:latin typeface="Calibri" panose="020F0502020204030204" pitchFamily="34" charset="0"/>
                <a:ea typeface="Calibri" panose="020F0502020204030204" pitchFamily="34" charset="0"/>
                <a:cs typeface="Calibri" panose="020F0502020204030204" pitchFamily="34" charset="0"/>
              </a:rPr>
              <a:t>At 30 m/s, the analysis revealed a significant flow deviation near the wing, leading to the formation of a bulging body. This suggests a localized region of recirculation. The pressure contours showed a slight increase in pressure in this area, indicating a build-up of flow resistance. Additionally, the path lines exhibited a minor deviation after passing the first wheel, indicating a slight disturbance in the flow pattern.</a:t>
            </a:r>
          </a:p>
          <a:p>
            <a:pPr>
              <a:lnSpc>
                <a:spcPct val="110000"/>
              </a:lnSpc>
              <a:buFont typeface="Wingdings" panose="05000000000000000000" pitchFamily="2" charset="2"/>
              <a:buChar char="Ø"/>
            </a:pPr>
            <a:r>
              <a:rPr lang="en-US" sz="1500" dirty="0">
                <a:latin typeface="Calibri" panose="020F0502020204030204" pitchFamily="34" charset="0"/>
                <a:ea typeface="Calibri" panose="020F0502020204030204" pitchFamily="34" charset="0"/>
                <a:cs typeface="Calibri" panose="020F0502020204030204" pitchFamily="34" charset="0"/>
              </a:rPr>
              <a:t>In contrast, at 65 m/s, the flow report observed a more pronounced deviation in the flow pattern. The formation of a larger bulge body near the wing indicated a stronger recirculation region. The pressure contours showed a significant increase in pressure in this area, suggesting higher flow resistance. Beyond the car, the flow exhibited high variations, indicating more complex flow dynamics.</a:t>
            </a:r>
          </a:p>
          <a:p>
            <a:pPr>
              <a:lnSpc>
                <a:spcPct val="110000"/>
              </a:lnSpc>
              <a:buFont typeface="Wingdings" panose="05000000000000000000" pitchFamily="2" charset="2"/>
              <a:buChar char="Ø"/>
            </a:pPr>
            <a:r>
              <a:rPr lang="en-US" sz="1500" dirty="0">
                <a:latin typeface="Calibri" panose="020F0502020204030204" pitchFamily="34" charset="0"/>
                <a:ea typeface="Calibri" panose="020F0502020204030204" pitchFamily="34" charset="0"/>
                <a:cs typeface="Calibri" panose="020F0502020204030204" pitchFamily="34" charset="0"/>
              </a:rPr>
              <a:t>The analysis of lift and coefficient of lift (Cl) revealed that at both velocities, there was an increase in lift compared to the baseline. However, at 65 m/s, the increase in lift was more pronounced, touching and raising above the baseline. This indicates a stronger aerodynamic lift force at higher velocities.</a:t>
            </a:r>
          </a:p>
          <a:p>
            <a:pPr>
              <a:lnSpc>
                <a:spcPct val="110000"/>
              </a:lnSpc>
              <a:buFont typeface="Wingdings" panose="05000000000000000000" pitchFamily="2" charset="2"/>
              <a:buChar char="Ø"/>
            </a:pPr>
            <a:r>
              <a:rPr lang="en-US" sz="1500" dirty="0">
                <a:latin typeface="Calibri" panose="020F0502020204030204" pitchFamily="34" charset="0"/>
                <a:ea typeface="Calibri" panose="020F0502020204030204" pitchFamily="34" charset="0"/>
                <a:cs typeface="Calibri" panose="020F0502020204030204" pitchFamily="34" charset="0"/>
              </a:rPr>
              <a:t>Regarding the drag and coefficient of drag (Cd), the report found that the drag force increased with increasing velocity. The coefficient of drag also showed a higher value at 65 m/s, indicating increased aerodynamic drag. This is consistent with the observation of higher flow resistance and pressure buildup at this velocity.</a:t>
            </a:r>
          </a:p>
          <a:p>
            <a:pPr>
              <a:lnSpc>
                <a:spcPct val="110000"/>
              </a:lnSpc>
              <a:buFont typeface="Wingdings" panose="05000000000000000000" pitchFamily="2" charset="2"/>
              <a:buChar char="Ø"/>
            </a:pPr>
            <a:r>
              <a:rPr lang="en-US" sz="1500" dirty="0">
                <a:latin typeface="Calibri" panose="020F0502020204030204" pitchFamily="34" charset="0"/>
                <a:ea typeface="Calibri" panose="020F0502020204030204" pitchFamily="34" charset="0"/>
                <a:cs typeface="Calibri" panose="020F0502020204030204" pitchFamily="34" charset="0"/>
              </a:rPr>
              <a:t>In conclusion, the flow report highlighted the differences in flow characteristics between 30 m/s and 65 m/s velocities. The higher velocity exhibited more pronounced deviations in flow patterns, stronger recirculation regions, and increased drag and lift forces. These findings provide valuable insights for understanding and optimizing the aerodynamic performance of the system at different operating speeds.</a:t>
            </a:r>
            <a:endParaRPr lang="en-IN" sz="1500" dirty="0">
              <a:latin typeface="Calibri" panose="020F0502020204030204" pitchFamily="34" charset="0"/>
              <a:ea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xmlns="" id="{A2FABDCC-5B33-2871-5094-6EBA37073B3E}"/>
              </a:ext>
            </a:extLst>
          </p:cNvPr>
          <p:cNvSpPr>
            <a:spLocks noGrp="1"/>
          </p:cNvSpPr>
          <p:nvPr>
            <p:ph type="dt" sz="half" idx="10"/>
          </p:nvPr>
        </p:nvSpPr>
        <p:spPr/>
        <p:txBody>
          <a:bodyPr/>
          <a:lstStyle/>
          <a:p>
            <a:fld id="{97E4C7BB-8588-4EA1-A7DD-2DF2065D7B08}" type="datetime1">
              <a:rPr lang="en-US" smtClean="0"/>
              <a:t>9/14/2023</a:t>
            </a:fld>
            <a:endParaRPr lang="en-US"/>
          </a:p>
        </p:txBody>
      </p:sp>
      <p:sp>
        <p:nvSpPr>
          <p:cNvPr id="5" name="Slide Number Placeholder 4">
            <a:extLst>
              <a:ext uri="{FF2B5EF4-FFF2-40B4-BE49-F238E27FC236}">
                <a16:creationId xmlns:a16="http://schemas.microsoft.com/office/drawing/2014/main" xmlns="" id="{F61641A2-F98E-021A-E045-2F00C55D9CD1}"/>
              </a:ext>
            </a:extLst>
          </p:cNvPr>
          <p:cNvSpPr>
            <a:spLocks noGrp="1"/>
          </p:cNvSpPr>
          <p:nvPr>
            <p:ph type="sldNum" sz="quarter" idx="12"/>
          </p:nvPr>
        </p:nvSpPr>
        <p:spPr/>
        <p:txBody>
          <a:bodyPr/>
          <a:lstStyle/>
          <a:p>
            <a:fld id="{34B7E4EF-A1BD-40F4-AB7B-04F084DD991D}" type="slidenum">
              <a:rPr lang="en-US" smtClean="0"/>
              <a:t>20</a:t>
            </a:fld>
            <a:endParaRPr lang="en-US"/>
          </a:p>
        </p:txBody>
      </p:sp>
    </p:spTree>
    <p:extLst>
      <p:ext uri="{BB962C8B-B14F-4D97-AF65-F5344CB8AC3E}">
        <p14:creationId xmlns:p14="http://schemas.microsoft.com/office/powerpoint/2010/main" val="728609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75D0E88-D207-1A35-A972-67951A03148D}"/>
              </a:ext>
            </a:extLst>
          </p:cNvPr>
          <p:cNvSpPr txBox="1"/>
          <p:nvPr/>
        </p:nvSpPr>
        <p:spPr>
          <a:xfrm>
            <a:off x="578499" y="1063689"/>
            <a:ext cx="9753600" cy="5078313"/>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Cl = (2 * Lift Force) / (Density * Velocity^2 * Area)</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Substituting the values provided:</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Lift Force = 141.1 </a:t>
            </a:r>
            <a:r>
              <a:rPr lang="en-US" sz="1800" dirty="0" err="1">
                <a:latin typeface="Calibri" panose="020F0502020204030204" pitchFamily="34" charset="0"/>
                <a:ea typeface="Calibri" panose="020F0502020204030204" pitchFamily="34" charset="0"/>
                <a:cs typeface="Calibri" panose="020F0502020204030204" pitchFamily="34" charset="0"/>
              </a:rPr>
              <a:t>lbf</a:t>
            </a:r>
            <a:r>
              <a:rPr lang="en-US" sz="1800" dirty="0">
                <a:latin typeface="Calibri" panose="020F0502020204030204" pitchFamily="34" charset="0"/>
                <a:ea typeface="Calibri" panose="020F0502020204030204" pitchFamily="34" charset="0"/>
                <a:cs typeface="Calibri" panose="020F0502020204030204" pitchFamily="34" charset="0"/>
              </a:rPr>
              <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Density = 1.225 kg/m³</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Velocity = 30 m/s</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Area = 0.3 m²</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First, let's convert the lift force from pounds-force (</a:t>
            </a:r>
            <a:r>
              <a:rPr lang="en-US" sz="1800" dirty="0" err="1">
                <a:latin typeface="Calibri" panose="020F0502020204030204" pitchFamily="34" charset="0"/>
                <a:ea typeface="Calibri" panose="020F0502020204030204" pitchFamily="34" charset="0"/>
                <a:cs typeface="Calibri" panose="020F0502020204030204" pitchFamily="34" charset="0"/>
              </a:rPr>
              <a:t>lbf</a:t>
            </a:r>
            <a:r>
              <a:rPr lang="en-US" sz="1800" dirty="0">
                <a:latin typeface="Calibri" panose="020F0502020204030204" pitchFamily="34" charset="0"/>
                <a:ea typeface="Calibri" panose="020F0502020204030204" pitchFamily="34" charset="0"/>
                <a:cs typeface="Calibri" panose="020F0502020204030204" pitchFamily="34" charset="0"/>
              </a:rPr>
              <a:t>) to Newtons (N):</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Lift Force = 141.1 </a:t>
            </a:r>
            <a:r>
              <a:rPr lang="en-US" sz="1800" dirty="0" err="1">
                <a:latin typeface="Calibri" panose="020F0502020204030204" pitchFamily="34" charset="0"/>
                <a:ea typeface="Calibri" panose="020F0502020204030204" pitchFamily="34" charset="0"/>
                <a:cs typeface="Calibri" panose="020F0502020204030204" pitchFamily="34" charset="0"/>
              </a:rPr>
              <a:t>lbf</a:t>
            </a:r>
            <a:r>
              <a:rPr lang="en-US" sz="1800" dirty="0">
                <a:latin typeface="Calibri" panose="020F0502020204030204" pitchFamily="34" charset="0"/>
                <a:ea typeface="Calibri" panose="020F0502020204030204" pitchFamily="34" charset="0"/>
                <a:cs typeface="Calibri" panose="020F0502020204030204" pitchFamily="34" charset="0"/>
              </a:rPr>
              <a:t> * 4.448 N/</a:t>
            </a:r>
            <a:r>
              <a:rPr lang="en-US" sz="1800" dirty="0" err="1">
                <a:latin typeface="Calibri" panose="020F0502020204030204" pitchFamily="34" charset="0"/>
                <a:ea typeface="Calibri" panose="020F0502020204030204" pitchFamily="34" charset="0"/>
                <a:cs typeface="Calibri" panose="020F0502020204030204" pitchFamily="34" charset="0"/>
              </a:rPr>
              <a:t>lbf</a:t>
            </a:r>
            <a:r>
              <a:rPr lang="en-US" sz="1800" dirty="0">
                <a:latin typeface="Calibri" panose="020F0502020204030204" pitchFamily="34" charset="0"/>
                <a:ea typeface="Calibri" panose="020F0502020204030204" pitchFamily="34" charset="0"/>
                <a:cs typeface="Calibri" panose="020F0502020204030204" pitchFamily="34" charset="0"/>
              </a:rPr>
              <a:t> ≈ 627.2548 N</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Now, we can calculate the coefficient of lift (Cl):</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Cl = (2 * 627.2548 N) / (1.225 kg/m³ * (30 m/s)^2 * 0.3 m²)</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Cl ≈ 1.449</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Therefore, the coefficient of lift for 30 m/s (Cl) is approximately 1.449 </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Therefore, the coefficient of lift for 65 m/s (Cl) is approximately 2.640.</a:t>
            </a:r>
            <a:endParaRPr lang="en-IN" dirty="0"/>
          </a:p>
        </p:txBody>
      </p:sp>
      <p:sp>
        <p:nvSpPr>
          <p:cNvPr id="5" name="TextBox 4">
            <a:extLst>
              <a:ext uri="{FF2B5EF4-FFF2-40B4-BE49-F238E27FC236}">
                <a16:creationId xmlns:a16="http://schemas.microsoft.com/office/drawing/2014/main" xmlns="" id="{45BDE471-4F4F-30BA-B5E6-3ED9C074C5F3}"/>
              </a:ext>
            </a:extLst>
          </p:cNvPr>
          <p:cNvSpPr txBox="1"/>
          <p:nvPr/>
        </p:nvSpPr>
        <p:spPr>
          <a:xfrm>
            <a:off x="1496008" y="559837"/>
            <a:ext cx="8957388" cy="369332"/>
          </a:xfrm>
          <a:prstGeom prst="rect">
            <a:avLst/>
          </a:prstGeom>
          <a:noFill/>
        </p:spPr>
        <p:txBody>
          <a:bodyPr wrap="square" rtlCol="0">
            <a:spAutoFit/>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TO CALCULATE THE COEFFICIENT OF LIFT (CL) USING THE GIVEN VALUES, BY FORMULA:</a:t>
            </a:r>
            <a:endParaRPr lang="en-IN" dirty="0"/>
          </a:p>
        </p:txBody>
      </p:sp>
      <p:sp>
        <p:nvSpPr>
          <p:cNvPr id="6" name="Date Placeholder 5">
            <a:extLst>
              <a:ext uri="{FF2B5EF4-FFF2-40B4-BE49-F238E27FC236}">
                <a16:creationId xmlns:a16="http://schemas.microsoft.com/office/drawing/2014/main" xmlns="" id="{4081DC1C-B4E6-352C-688C-7B267F0088C6}"/>
              </a:ext>
            </a:extLst>
          </p:cNvPr>
          <p:cNvSpPr>
            <a:spLocks noGrp="1"/>
          </p:cNvSpPr>
          <p:nvPr>
            <p:ph type="dt" sz="half" idx="10"/>
          </p:nvPr>
        </p:nvSpPr>
        <p:spPr/>
        <p:txBody>
          <a:bodyPr/>
          <a:lstStyle/>
          <a:p>
            <a:fld id="{FEBD47F0-8E67-4920-BA6F-3E36B5D7A9A8}" type="datetime1">
              <a:rPr lang="en-US" smtClean="0"/>
              <a:t>9/14/2023</a:t>
            </a:fld>
            <a:endParaRPr lang="en-US"/>
          </a:p>
        </p:txBody>
      </p:sp>
      <p:sp>
        <p:nvSpPr>
          <p:cNvPr id="7" name="Slide Number Placeholder 6">
            <a:extLst>
              <a:ext uri="{FF2B5EF4-FFF2-40B4-BE49-F238E27FC236}">
                <a16:creationId xmlns:a16="http://schemas.microsoft.com/office/drawing/2014/main" xmlns="" id="{0D89D35A-F377-0487-EFB8-F6D0839B3C4E}"/>
              </a:ext>
            </a:extLst>
          </p:cNvPr>
          <p:cNvSpPr>
            <a:spLocks noGrp="1"/>
          </p:cNvSpPr>
          <p:nvPr>
            <p:ph type="sldNum" sz="quarter" idx="12"/>
          </p:nvPr>
        </p:nvSpPr>
        <p:spPr/>
        <p:txBody>
          <a:bodyPr/>
          <a:lstStyle/>
          <a:p>
            <a:fld id="{34B7E4EF-A1BD-40F4-AB7B-04F084DD991D}" type="slidenum">
              <a:rPr lang="en-US" smtClean="0"/>
              <a:t>21</a:t>
            </a:fld>
            <a:endParaRPr lang="en-US"/>
          </a:p>
        </p:txBody>
      </p:sp>
    </p:spTree>
    <p:extLst>
      <p:ext uri="{BB962C8B-B14F-4D97-AF65-F5344CB8AC3E}">
        <p14:creationId xmlns:p14="http://schemas.microsoft.com/office/powerpoint/2010/main" val="3649814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75D0E88-D207-1A35-A972-67951A03148D}"/>
              </a:ext>
            </a:extLst>
          </p:cNvPr>
          <p:cNvSpPr txBox="1"/>
          <p:nvPr/>
        </p:nvSpPr>
        <p:spPr>
          <a:xfrm>
            <a:off x="1412032" y="1443841"/>
            <a:ext cx="8714793" cy="4247317"/>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Cd = (2 * Drag Force) / (Density * Velocity^2 * Area)</a:t>
            </a:r>
          </a:p>
          <a:p>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Substituting the values provided:</a:t>
            </a:r>
          </a:p>
          <a:p>
            <a:r>
              <a:rPr lang="en-US" sz="1800" dirty="0">
                <a:latin typeface="Calibri" panose="020F0502020204030204" pitchFamily="34" charset="0"/>
                <a:ea typeface="Calibri" panose="020F0502020204030204" pitchFamily="34" charset="0"/>
                <a:cs typeface="Calibri" panose="020F0502020204030204" pitchFamily="34" charset="0"/>
              </a:rPr>
              <a:t>Drag Force = 264.6 N</a:t>
            </a:r>
          </a:p>
          <a:p>
            <a:r>
              <a:rPr lang="en-US" sz="1800" dirty="0">
                <a:latin typeface="Calibri" panose="020F0502020204030204" pitchFamily="34" charset="0"/>
                <a:ea typeface="Calibri" panose="020F0502020204030204" pitchFamily="34" charset="0"/>
                <a:cs typeface="Calibri" panose="020F0502020204030204" pitchFamily="34" charset="0"/>
              </a:rPr>
              <a:t>Density = 1.225 kg/m³</a:t>
            </a:r>
          </a:p>
          <a:p>
            <a:r>
              <a:rPr lang="en-US" sz="1800" dirty="0">
                <a:latin typeface="Calibri" panose="020F0502020204030204" pitchFamily="34" charset="0"/>
                <a:ea typeface="Calibri" panose="020F0502020204030204" pitchFamily="34" charset="0"/>
                <a:cs typeface="Calibri" panose="020F0502020204030204" pitchFamily="34" charset="0"/>
              </a:rPr>
              <a:t>Velocity = 30 m/s</a:t>
            </a:r>
          </a:p>
          <a:p>
            <a:r>
              <a:rPr lang="en-US" sz="1800" dirty="0">
                <a:latin typeface="Calibri" panose="020F0502020204030204" pitchFamily="34" charset="0"/>
                <a:ea typeface="Calibri" panose="020F0502020204030204" pitchFamily="34" charset="0"/>
                <a:cs typeface="Calibri" panose="020F0502020204030204" pitchFamily="34" charset="0"/>
              </a:rPr>
              <a:t>Area = 0.3 m²</a:t>
            </a:r>
          </a:p>
          <a:p>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Now, let's calculate the coefficient of drag (Cd):</a:t>
            </a:r>
          </a:p>
          <a:p>
            <a:r>
              <a:rPr lang="en-US" sz="1800" dirty="0">
                <a:latin typeface="Calibri" panose="020F0502020204030204" pitchFamily="34" charset="0"/>
                <a:ea typeface="Calibri" panose="020F0502020204030204" pitchFamily="34" charset="0"/>
                <a:cs typeface="Calibri" panose="020F0502020204030204" pitchFamily="34" charset="0"/>
              </a:rPr>
              <a:t>Cd = (2 * 264.6 N) / (1.225 kg/m³ * (30 m/s)^2 * 0.3 m²)</a:t>
            </a:r>
          </a:p>
          <a:p>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Cd ≈ 0.305</a:t>
            </a:r>
          </a:p>
          <a:p>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Therefore, the coefficient of drag for 30 m/s (Cd) is approximately 0.305.</a:t>
            </a: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latin typeface="Calibri" panose="020F0502020204030204" pitchFamily="34" charset="0"/>
                <a:ea typeface="Calibri" panose="020F0502020204030204" pitchFamily="34" charset="0"/>
                <a:cs typeface="Calibri" panose="020F0502020204030204" pitchFamily="34" charset="0"/>
              </a:rPr>
              <a:t>Therefore, the coefficient of drag for 65 m/s (Cd) is approximately 1.973</a:t>
            </a:r>
            <a:endParaRPr lang="en-IN" dirty="0"/>
          </a:p>
        </p:txBody>
      </p:sp>
      <p:sp>
        <p:nvSpPr>
          <p:cNvPr id="5" name="TextBox 4">
            <a:extLst>
              <a:ext uri="{FF2B5EF4-FFF2-40B4-BE49-F238E27FC236}">
                <a16:creationId xmlns:a16="http://schemas.microsoft.com/office/drawing/2014/main" xmlns="" id="{45BDE471-4F4F-30BA-B5E6-3ED9C074C5F3}"/>
              </a:ext>
            </a:extLst>
          </p:cNvPr>
          <p:cNvSpPr txBox="1"/>
          <p:nvPr/>
        </p:nvSpPr>
        <p:spPr>
          <a:xfrm>
            <a:off x="1496008" y="559837"/>
            <a:ext cx="8957388" cy="369332"/>
          </a:xfrm>
          <a:prstGeom prst="rect">
            <a:avLst/>
          </a:prstGeom>
          <a:noFill/>
        </p:spPr>
        <p:txBody>
          <a:bodyPr wrap="square" rtlCol="0">
            <a:spAutoFit/>
          </a:bodyP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TO CALCULATE THE COEFFICIENT OF </a:t>
            </a:r>
            <a:r>
              <a:rPr lang="en-US" b="1" dirty="0">
                <a:latin typeface="Calibri" panose="020F0502020204030204" pitchFamily="34" charset="0"/>
                <a:ea typeface="Calibri" panose="020F0502020204030204" pitchFamily="34" charset="0"/>
                <a:cs typeface="Calibri" panose="020F0502020204030204" pitchFamily="34" charset="0"/>
              </a:rPr>
              <a:t>DRAG </a:t>
            </a:r>
            <a:r>
              <a:rPr lang="en-US" sz="1800" b="1" dirty="0">
                <a:latin typeface="Calibri" panose="020F0502020204030204" pitchFamily="34" charset="0"/>
                <a:ea typeface="Calibri" panose="020F0502020204030204" pitchFamily="34" charset="0"/>
                <a:cs typeface="Calibri" panose="020F0502020204030204" pitchFamily="34" charset="0"/>
              </a:rPr>
              <a:t>(CL) USING THE GIVEN VALUES, BY FORMULA:</a:t>
            </a:r>
            <a:endParaRPr lang="en-IN" dirty="0"/>
          </a:p>
        </p:txBody>
      </p:sp>
      <p:sp>
        <p:nvSpPr>
          <p:cNvPr id="2" name="Date Placeholder 1">
            <a:extLst>
              <a:ext uri="{FF2B5EF4-FFF2-40B4-BE49-F238E27FC236}">
                <a16:creationId xmlns:a16="http://schemas.microsoft.com/office/drawing/2014/main" xmlns="" id="{1912CF33-E26A-FE62-EC6C-2A6381F75C8D}"/>
              </a:ext>
            </a:extLst>
          </p:cNvPr>
          <p:cNvSpPr>
            <a:spLocks noGrp="1"/>
          </p:cNvSpPr>
          <p:nvPr>
            <p:ph type="dt" sz="half" idx="10"/>
          </p:nvPr>
        </p:nvSpPr>
        <p:spPr/>
        <p:txBody>
          <a:bodyPr/>
          <a:lstStyle/>
          <a:p>
            <a:fld id="{C596F8C5-147C-43A2-B694-3715D4F1ED00}" type="datetime1">
              <a:rPr lang="en-US" smtClean="0"/>
              <a:t>9/14/2023</a:t>
            </a:fld>
            <a:endParaRPr lang="en-US"/>
          </a:p>
        </p:txBody>
      </p:sp>
      <p:sp>
        <p:nvSpPr>
          <p:cNvPr id="3" name="Slide Number Placeholder 2">
            <a:extLst>
              <a:ext uri="{FF2B5EF4-FFF2-40B4-BE49-F238E27FC236}">
                <a16:creationId xmlns:a16="http://schemas.microsoft.com/office/drawing/2014/main" xmlns="" id="{C60AB26B-9B3E-BB35-CFA9-88F5C5D8C2BD}"/>
              </a:ext>
            </a:extLst>
          </p:cNvPr>
          <p:cNvSpPr>
            <a:spLocks noGrp="1"/>
          </p:cNvSpPr>
          <p:nvPr>
            <p:ph type="sldNum" sz="quarter" idx="12"/>
          </p:nvPr>
        </p:nvSpPr>
        <p:spPr/>
        <p:txBody>
          <a:bodyPr/>
          <a:lstStyle/>
          <a:p>
            <a:fld id="{34B7E4EF-A1BD-40F4-AB7B-04F084DD991D}" type="slidenum">
              <a:rPr lang="en-US" smtClean="0"/>
              <a:t>22</a:t>
            </a:fld>
            <a:endParaRPr lang="en-US"/>
          </a:p>
        </p:txBody>
      </p:sp>
    </p:spTree>
    <p:extLst>
      <p:ext uri="{BB962C8B-B14F-4D97-AF65-F5344CB8AC3E}">
        <p14:creationId xmlns:p14="http://schemas.microsoft.com/office/powerpoint/2010/main" val="2882644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1039A6D-C7E6-C2BF-0779-8BFF4DAD7862}"/>
              </a:ext>
            </a:extLst>
          </p:cNvPr>
          <p:cNvSpPr>
            <a:spLocks noGrp="1"/>
          </p:cNvSpPr>
          <p:nvPr>
            <p:ph type="title"/>
          </p:nvPr>
        </p:nvSpPr>
        <p:spPr>
          <a:xfrm>
            <a:off x="1066800" y="2743200"/>
            <a:ext cx="10058400" cy="1371600"/>
          </a:xfrm>
        </p:spPr>
        <p:txBody>
          <a:bodyPr/>
          <a:lstStyle/>
          <a:p>
            <a:pPr algn="ctr"/>
            <a:r>
              <a:rPr lang="en-IN" dirty="0">
                <a:latin typeface="Calibri" panose="020F0502020204030204" pitchFamily="34" charset="0"/>
                <a:ea typeface="Calibri" panose="020F0502020204030204" pitchFamily="34" charset="0"/>
                <a:cs typeface="Calibri" panose="020F0502020204030204" pitchFamily="34" charset="0"/>
              </a:rPr>
              <a:t>THANK YOU!</a:t>
            </a:r>
          </a:p>
        </p:txBody>
      </p:sp>
      <p:sp>
        <p:nvSpPr>
          <p:cNvPr id="5" name="Date Placeholder 4">
            <a:extLst>
              <a:ext uri="{FF2B5EF4-FFF2-40B4-BE49-F238E27FC236}">
                <a16:creationId xmlns:a16="http://schemas.microsoft.com/office/drawing/2014/main" xmlns="" id="{08D87138-D20A-8050-EF2B-F8EE70915DCF}"/>
              </a:ext>
            </a:extLst>
          </p:cNvPr>
          <p:cNvSpPr>
            <a:spLocks noGrp="1"/>
          </p:cNvSpPr>
          <p:nvPr>
            <p:ph type="dt" sz="half" idx="10"/>
          </p:nvPr>
        </p:nvSpPr>
        <p:spPr/>
        <p:txBody>
          <a:bodyPr/>
          <a:lstStyle/>
          <a:p>
            <a:fld id="{F6793DFF-A52C-4233-B6DE-48376E557726}" type="datetime1">
              <a:rPr lang="en-US" smtClean="0"/>
              <a:t>9/14/2023</a:t>
            </a:fld>
            <a:endParaRPr lang="en-US"/>
          </a:p>
        </p:txBody>
      </p:sp>
      <p:sp>
        <p:nvSpPr>
          <p:cNvPr id="6" name="Slide Number Placeholder 5">
            <a:extLst>
              <a:ext uri="{FF2B5EF4-FFF2-40B4-BE49-F238E27FC236}">
                <a16:creationId xmlns:a16="http://schemas.microsoft.com/office/drawing/2014/main" xmlns="" id="{ACE6E481-8A8A-E8ED-DC4C-801511C1B8A0}"/>
              </a:ext>
            </a:extLst>
          </p:cNvPr>
          <p:cNvSpPr>
            <a:spLocks noGrp="1"/>
          </p:cNvSpPr>
          <p:nvPr>
            <p:ph type="sldNum" sz="quarter" idx="12"/>
          </p:nvPr>
        </p:nvSpPr>
        <p:spPr/>
        <p:txBody>
          <a:bodyPr/>
          <a:lstStyle/>
          <a:p>
            <a:fld id="{34B7E4EF-A1BD-40F4-AB7B-04F084DD991D}" type="slidenum">
              <a:rPr lang="en-US" smtClean="0"/>
              <a:t>23</a:t>
            </a:fld>
            <a:endParaRPr lang="en-US"/>
          </a:p>
        </p:txBody>
      </p:sp>
    </p:spTree>
    <p:extLst>
      <p:ext uri="{BB962C8B-B14F-4D97-AF65-F5344CB8AC3E}">
        <p14:creationId xmlns:p14="http://schemas.microsoft.com/office/powerpoint/2010/main" val="1111623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6EB5A9-81AA-CFC3-D363-8B44400D52D0}"/>
              </a:ext>
            </a:extLst>
          </p:cNvPr>
          <p:cNvSpPr>
            <a:spLocks noGrp="1"/>
          </p:cNvSpPr>
          <p:nvPr>
            <p:ph type="title"/>
          </p:nvPr>
        </p:nvSpPr>
        <p:spPr>
          <a:xfrm>
            <a:off x="544284" y="0"/>
            <a:ext cx="10997995" cy="1371600"/>
          </a:xfrm>
        </p:spPr>
        <p:txBody>
          <a:bodyPr>
            <a:norm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          Flow analysis of the car at 30 m/s (68mph):                                  Flow analysis of the car at 65m/s (146mph):</a:t>
            </a:r>
          </a:p>
        </p:txBody>
      </p:sp>
      <p:pic>
        <p:nvPicPr>
          <p:cNvPr id="5" name="Content Placeholder 4" descr="A screenshot of a computer&#10;&#10;Description automatically generated">
            <a:extLst>
              <a:ext uri="{FF2B5EF4-FFF2-40B4-BE49-F238E27FC236}">
                <a16:creationId xmlns:a16="http://schemas.microsoft.com/office/drawing/2014/main" xmlns="" id="{D3866798-9AD6-4276-E544-0A1007766D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4579" y="999427"/>
            <a:ext cx="4310341" cy="2387991"/>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computer&#10;&#10;Description automatically generated with medium confidence">
            <a:extLst>
              <a:ext uri="{FF2B5EF4-FFF2-40B4-BE49-F238E27FC236}">
                <a16:creationId xmlns:a16="http://schemas.microsoft.com/office/drawing/2014/main" xmlns="" id="{A5BBDF0D-8592-CCFD-565A-0ED641F6F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79" y="3470583"/>
            <a:ext cx="4310341" cy="267304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computer&#10;&#10;Description automatically generated with medium confidence">
            <a:extLst>
              <a:ext uri="{FF2B5EF4-FFF2-40B4-BE49-F238E27FC236}">
                <a16:creationId xmlns:a16="http://schemas.microsoft.com/office/drawing/2014/main" xmlns="" id="{9C5E9DB5-891C-F54F-106C-C6E5467A7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725" y="3429000"/>
            <a:ext cx="4117055" cy="271462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descr="A picture containing text, screenshot, number, font&#10;&#10;Description automatically generated">
            <a:extLst>
              <a:ext uri="{FF2B5EF4-FFF2-40B4-BE49-F238E27FC236}">
                <a16:creationId xmlns:a16="http://schemas.microsoft.com/office/drawing/2014/main" xmlns="" id="{5AAFA69D-422E-8800-72B6-FA8C926C50D2}"/>
              </a:ext>
            </a:extLst>
          </p:cNvPr>
          <p:cNvPicPr>
            <a:picLocks noChangeAspect="1"/>
          </p:cNvPicPr>
          <p:nvPr/>
        </p:nvPicPr>
        <p:blipFill rotWithShape="1">
          <a:blip r:embed="rId5">
            <a:extLst>
              <a:ext uri="{28A0092B-C50C-407E-A947-70E740481C1C}">
                <a14:useLocalDpi xmlns:a14="http://schemas.microsoft.com/office/drawing/2010/main" val="0"/>
              </a:ext>
            </a:extLst>
          </a:blip>
          <a:srcRect t="7365"/>
          <a:stretch/>
        </p:blipFill>
        <p:spPr>
          <a:xfrm>
            <a:off x="6943723" y="999428"/>
            <a:ext cx="4117055" cy="238799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xmlns="" id="{97071C63-CEAA-D121-6BF8-47DD20841ED1}"/>
              </a:ext>
            </a:extLst>
          </p:cNvPr>
          <p:cNvSpPr txBox="1"/>
          <p:nvPr/>
        </p:nvSpPr>
        <p:spPr>
          <a:xfrm>
            <a:off x="-54273" y="6185206"/>
            <a:ext cx="6097554" cy="261610"/>
          </a:xfrm>
          <a:prstGeom prst="rect">
            <a:avLst/>
          </a:prstGeom>
          <a:noFill/>
        </p:spPr>
        <p:txBody>
          <a:bodyPr wrap="square">
            <a:spAutoFit/>
          </a:bodyPr>
          <a:lstStyle/>
          <a:p>
            <a:pPr algn="ctr"/>
            <a:r>
              <a:rPr lang="en-US" sz="1100" b="1" dirty="0"/>
              <a:t>FIG. A1.  Conditions for 30 m/s</a:t>
            </a:r>
            <a:endParaRPr lang="en-IN" sz="1100" b="1" dirty="0"/>
          </a:p>
        </p:txBody>
      </p:sp>
      <p:sp>
        <p:nvSpPr>
          <p:cNvPr id="17" name="TextBox 16">
            <a:extLst>
              <a:ext uri="{FF2B5EF4-FFF2-40B4-BE49-F238E27FC236}">
                <a16:creationId xmlns:a16="http://schemas.microsoft.com/office/drawing/2014/main" xmlns="" id="{E5853E16-C69D-29A9-A887-478652F7AD9A}"/>
              </a:ext>
            </a:extLst>
          </p:cNvPr>
          <p:cNvSpPr txBox="1"/>
          <p:nvPr/>
        </p:nvSpPr>
        <p:spPr>
          <a:xfrm>
            <a:off x="5726664" y="6143625"/>
            <a:ext cx="6340150" cy="261610"/>
          </a:xfrm>
          <a:prstGeom prst="rect">
            <a:avLst/>
          </a:prstGeom>
          <a:noFill/>
        </p:spPr>
        <p:txBody>
          <a:bodyPr wrap="square">
            <a:spAutoFit/>
          </a:bodyPr>
          <a:lstStyle/>
          <a:p>
            <a:pPr algn="ctr"/>
            <a:r>
              <a:rPr lang="en-US" sz="1100" b="1" dirty="0"/>
              <a:t>FIG. A2.  Conditions for 65 m/s</a:t>
            </a:r>
            <a:endParaRPr lang="en-IN" sz="1100" b="1" dirty="0"/>
          </a:p>
        </p:txBody>
      </p:sp>
      <p:sp>
        <p:nvSpPr>
          <p:cNvPr id="3" name="Date Placeholder 2">
            <a:extLst>
              <a:ext uri="{FF2B5EF4-FFF2-40B4-BE49-F238E27FC236}">
                <a16:creationId xmlns:a16="http://schemas.microsoft.com/office/drawing/2014/main" xmlns="" id="{0579807C-3324-238E-3648-E3A71B171558}"/>
              </a:ext>
            </a:extLst>
          </p:cNvPr>
          <p:cNvSpPr>
            <a:spLocks noGrp="1"/>
          </p:cNvSpPr>
          <p:nvPr>
            <p:ph type="dt" sz="half" idx="10"/>
          </p:nvPr>
        </p:nvSpPr>
        <p:spPr/>
        <p:txBody>
          <a:bodyPr/>
          <a:lstStyle/>
          <a:p>
            <a:fld id="{932B592E-D8D9-4122-A6A1-C469A912109B}" type="datetime1">
              <a:rPr lang="en-US" smtClean="0"/>
              <a:t>9/14/2023</a:t>
            </a:fld>
            <a:endParaRPr lang="en-US"/>
          </a:p>
        </p:txBody>
      </p:sp>
      <p:sp>
        <p:nvSpPr>
          <p:cNvPr id="4" name="Slide Number Placeholder 3">
            <a:extLst>
              <a:ext uri="{FF2B5EF4-FFF2-40B4-BE49-F238E27FC236}">
                <a16:creationId xmlns:a16="http://schemas.microsoft.com/office/drawing/2014/main" xmlns="" id="{71880F1F-C645-1C19-2D12-4F1E600389E1}"/>
              </a:ext>
            </a:extLst>
          </p:cNvPr>
          <p:cNvSpPr>
            <a:spLocks noGrp="1"/>
          </p:cNvSpPr>
          <p:nvPr>
            <p:ph type="sldNum" sz="quarter" idx="12"/>
          </p:nvPr>
        </p:nvSpPr>
        <p:spPr>
          <a:xfrm>
            <a:off x="10286999" y="6035040"/>
            <a:ext cx="870421" cy="411776"/>
          </a:xfrm>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13898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xmlns="" id="{06E7CB3A-5F73-E4B8-E1E2-B490A42D338F}"/>
              </a:ext>
            </a:extLst>
          </p:cNvPr>
          <p:cNvSpPr txBox="1"/>
          <p:nvPr/>
        </p:nvSpPr>
        <p:spPr>
          <a:xfrm>
            <a:off x="2575250" y="854524"/>
            <a:ext cx="3676261" cy="369332"/>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LIFT</a:t>
            </a:r>
          </a:p>
        </p:txBody>
      </p:sp>
      <p:sp>
        <p:nvSpPr>
          <p:cNvPr id="22" name="TextBox 21">
            <a:extLst>
              <a:ext uri="{FF2B5EF4-FFF2-40B4-BE49-F238E27FC236}">
                <a16:creationId xmlns:a16="http://schemas.microsoft.com/office/drawing/2014/main" xmlns="" id="{23BEB5CA-3321-A1EB-A268-6D677063FF3D}"/>
              </a:ext>
            </a:extLst>
          </p:cNvPr>
          <p:cNvSpPr txBox="1"/>
          <p:nvPr/>
        </p:nvSpPr>
        <p:spPr>
          <a:xfrm>
            <a:off x="7548465" y="856470"/>
            <a:ext cx="6097554" cy="369332"/>
          </a:xfrm>
          <a:prstGeom prst="rect">
            <a:avLst/>
          </a:prstGeom>
          <a:noFill/>
        </p:spPr>
        <p:txBody>
          <a:bodyPr wrap="square">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Co – Efficient of lift</a:t>
            </a:r>
          </a:p>
        </p:txBody>
      </p:sp>
      <p:sp>
        <p:nvSpPr>
          <p:cNvPr id="24" name="TextBox 23">
            <a:extLst>
              <a:ext uri="{FF2B5EF4-FFF2-40B4-BE49-F238E27FC236}">
                <a16:creationId xmlns:a16="http://schemas.microsoft.com/office/drawing/2014/main" xmlns="" id="{EEF3B2FA-C180-A31E-3BA3-206164DA2F9F}"/>
              </a:ext>
            </a:extLst>
          </p:cNvPr>
          <p:cNvSpPr txBox="1"/>
          <p:nvPr/>
        </p:nvSpPr>
        <p:spPr>
          <a:xfrm>
            <a:off x="6167536" y="1334277"/>
            <a:ext cx="5110064"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The coefficient of lift (Cl) is a dimensionless quantity that represents the lift generated by an object normalized by certain factors, such as the dynamic pressure, reference area, and other relevant parameters. </a:t>
            </a:r>
          </a:p>
          <a:p>
            <a:pPr marL="285750" indent="-285750">
              <a:buFont typeface="Wingdings" panose="05000000000000000000" pitchFamily="2" charset="2"/>
              <a:buChar char="Ø"/>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It is defined as the ratio of the lift force to the product of the dynamic pressure and the reference area.</a:t>
            </a:r>
          </a:p>
          <a:p>
            <a:pPr marL="285750" indent="-285750">
              <a:buFont typeface="Wingdings" panose="05000000000000000000" pitchFamily="2" charset="2"/>
              <a:buChar char="Ø"/>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 The coefficient of lift provides a standardized measure that allows for the comparison of lift generation across different objects or conditions.</a:t>
            </a:r>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6" name="TextBox 22">
            <a:extLst>
              <a:ext uri="{FF2B5EF4-FFF2-40B4-BE49-F238E27FC236}">
                <a16:creationId xmlns:a16="http://schemas.microsoft.com/office/drawing/2014/main" xmlns="" id="{F3083146-A8E7-65E1-930B-B7C8CC53B3C3}"/>
              </a:ext>
            </a:extLst>
          </p:cNvPr>
          <p:cNvGraphicFramePr/>
          <p:nvPr>
            <p:extLst>
              <p:ext uri="{D42A27DB-BD31-4B8C-83A1-F6EECF244321}">
                <p14:modId xmlns:p14="http://schemas.microsoft.com/office/powerpoint/2010/main" val="682570234"/>
              </p:ext>
            </p:extLst>
          </p:nvPr>
        </p:nvGraphicFramePr>
        <p:xfrm>
          <a:off x="914400" y="1382476"/>
          <a:ext cx="4693296" cy="3693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Date Placeholder 24">
            <a:extLst>
              <a:ext uri="{FF2B5EF4-FFF2-40B4-BE49-F238E27FC236}">
                <a16:creationId xmlns:a16="http://schemas.microsoft.com/office/drawing/2014/main" xmlns="" id="{7DDA2A10-33A0-97CC-3361-9D9286DE2992}"/>
              </a:ext>
            </a:extLst>
          </p:cNvPr>
          <p:cNvSpPr>
            <a:spLocks noGrp="1"/>
          </p:cNvSpPr>
          <p:nvPr>
            <p:ph type="dt" sz="half" idx="10"/>
          </p:nvPr>
        </p:nvSpPr>
        <p:spPr/>
        <p:txBody>
          <a:bodyPr/>
          <a:lstStyle/>
          <a:p>
            <a:fld id="{2CDC9EFB-C56C-4F20-8E27-7F70FF1F8028}" type="datetime1">
              <a:rPr lang="en-US" smtClean="0"/>
              <a:t>9/14/2023</a:t>
            </a:fld>
            <a:endParaRPr lang="en-US"/>
          </a:p>
        </p:txBody>
      </p:sp>
      <p:sp>
        <p:nvSpPr>
          <p:cNvPr id="27" name="Slide Number Placeholder 26">
            <a:extLst>
              <a:ext uri="{FF2B5EF4-FFF2-40B4-BE49-F238E27FC236}">
                <a16:creationId xmlns:a16="http://schemas.microsoft.com/office/drawing/2014/main" xmlns="" id="{9E5025F5-3FD4-31DB-CD3C-E35DB7C82A6F}"/>
              </a:ext>
            </a:extLst>
          </p:cNvPr>
          <p:cNvSpPr>
            <a:spLocks noGrp="1"/>
          </p:cNvSpPr>
          <p:nvPr>
            <p:ph type="sldNum" sz="quarter" idx="12"/>
          </p:nvPr>
        </p:nvSpPr>
        <p:spPr/>
        <p:txBody>
          <a:bodyPr/>
          <a:lstStyle/>
          <a:p>
            <a:fld id="{34B7E4EF-A1BD-40F4-AB7B-04F084DD991D}" type="slidenum">
              <a:rPr lang="en-US" smtClean="0"/>
              <a:t>4</a:t>
            </a:fld>
            <a:endParaRPr lang="en-US"/>
          </a:p>
        </p:txBody>
      </p:sp>
    </p:spTree>
    <p:extLst>
      <p:ext uri="{BB962C8B-B14F-4D97-AF65-F5344CB8AC3E}">
        <p14:creationId xmlns:p14="http://schemas.microsoft.com/office/powerpoint/2010/main" val="68578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xmlns="" id="{06E7CB3A-5F73-E4B8-E1E2-B490A42D338F}"/>
              </a:ext>
            </a:extLst>
          </p:cNvPr>
          <p:cNvSpPr txBox="1"/>
          <p:nvPr/>
        </p:nvSpPr>
        <p:spPr>
          <a:xfrm>
            <a:off x="2575250" y="854524"/>
            <a:ext cx="3676261" cy="369332"/>
          </a:xfrm>
          <a:prstGeom prst="rect">
            <a:avLst/>
          </a:prstGeom>
          <a:noFill/>
        </p:spPr>
        <p:txBody>
          <a:bodyPr wrap="square" rtlCol="0">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DRAG</a:t>
            </a:r>
          </a:p>
        </p:txBody>
      </p:sp>
      <p:sp>
        <p:nvSpPr>
          <p:cNvPr id="22" name="TextBox 21">
            <a:extLst>
              <a:ext uri="{FF2B5EF4-FFF2-40B4-BE49-F238E27FC236}">
                <a16:creationId xmlns:a16="http://schemas.microsoft.com/office/drawing/2014/main" xmlns="" id="{23BEB5CA-3321-A1EB-A268-6D677063FF3D}"/>
              </a:ext>
            </a:extLst>
          </p:cNvPr>
          <p:cNvSpPr txBox="1"/>
          <p:nvPr/>
        </p:nvSpPr>
        <p:spPr>
          <a:xfrm>
            <a:off x="7548465" y="856470"/>
            <a:ext cx="6097554" cy="369332"/>
          </a:xfrm>
          <a:prstGeom prst="rect">
            <a:avLst/>
          </a:prstGeom>
          <a:noFill/>
        </p:spPr>
        <p:txBody>
          <a:bodyPr wrap="square">
            <a:spAutoFit/>
          </a:bodyPr>
          <a:lstStyle/>
          <a:p>
            <a:r>
              <a:rPr lang="en-IN" b="1" dirty="0">
                <a:latin typeface="Calibri" panose="020F0502020204030204" pitchFamily="34" charset="0"/>
                <a:ea typeface="Calibri" panose="020F0502020204030204" pitchFamily="34" charset="0"/>
                <a:cs typeface="Calibri" panose="020F0502020204030204" pitchFamily="34" charset="0"/>
              </a:rPr>
              <a:t>Co – Efficient of Drag</a:t>
            </a:r>
          </a:p>
        </p:txBody>
      </p:sp>
      <p:sp>
        <p:nvSpPr>
          <p:cNvPr id="24" name="TextBox 23">
            <a:extLst>
              <a:ext uri="{FF2B5EF4-FFF2-40B4-BE49-F238E27FC236}">
                <a16:creationId xmlns:a16="http://schemas.microsoft.com/office/drawing/2014/main" xmlns="" id="{EEF3B2FA-C180-A31E-3BA3-206164DA2F9F}"/>
              </a:ext>
            </a:extLst>
          </p:cNvPr>
          <p:cNvSpPr txBox="1"/>
          <p:nvPr/>
        </p:nvSpPr>
        <p:spPr>
          <a:xfrm>
            <a:off x="6354149" y="1421344"/>
            <a:ext cx="5110064"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The coefficient of drag (Cd) is a dimensionless quantity that represents the drag experienced by an object normalized by certain factors, such as the dynamic pressure, reference area, and other relevant parameters. </a:t>
            </a:r>
          </a:p>
          <a:p>
            <a:pPr marL="285750" indent="-285750">
              <a:buFont typeface="Wingdings" panose="05000000000000000000" pitchFamily="2" charset="2"/>
              <a:buChar char="Ø"/>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It is defined as the ratio of the drag force to the product of the dynamic pressure and the reference area. </a:t>
            </a:r>
          </a:p>
          <a:p>
            <a:pPr marL="285750" indent="-285750">
              <a:buFont typeface="Wingdings" panose="05000000000000000000" pitchFamily="2" charset="2"/>
              <a:buChar char="Ø"/>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The coefficient of drag provides a standardized measure that allows for comparison of drag performance across different objects or conditions.</a:t>
            </a:r>
            <a:endParaRPr lang="en-IN"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6" name="TextBox 22">
            <a:extLst>
              <a:ext uri="{FF2B5EF4-FFF2-40B4-BE49-F238E27FC236}">
                <a16:creationId xmlns:a16="http://schemas.microsoft.com/office/drawing/2014/main" xmlns="" id="{21FA1A6B-CBB0-4635-DEE1-9DFD5C9EFDD1}"/>
              </a:ext>
            </a:extLst>
          </p:cNvPr>
          <p:cNvGraphicFramePr/>
          <p:nvPr/>
        </p:nvGraphicFramePr>
        <p:xfrm>
          <a:off x="914400" y="1382476"/>
          <a:ext cx="4693296" cy="3693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xmlns="" id="{A5E46103-5FBA-92D8-973A-E8B58A8339FA}"/>
              </a:ext>
            </a:extLst>
          </p:cNvPr>
          <p:cNvSpPr>
            <a:spLocks noGrp="1"/>
          </p:cNvSpPr>
          <p:nvPr>
            <p:ph type="dt" sz="half" idx="10"/>
          </p:nvPr>
        </p:nvSpPr>
        <p:spPr/>
        <p:txBody>
          <a:bodyPr/>
          <a:lstStyle/>
          <a:p>
            <a:fld id="{435923BF-CFC2-4225-9F71-13E7C5695FF7}" type="datetime1">
              <a:rPr lang="en-US" smtClean="0"/>
              <a:t>9/14/2023</a:t>
            </a:fld>
            <a:endParaRPr lang="en-US"/>
          </a:p>
        </p:txBody>
      </p:sp>
      <p:sp>
        <p:nvSpPr>
          <p:cNvPr id="3" name="Slide Number Placeholder 2">
            <a:extLst>
              <a:ext uri="{FF2B5EF4-FFF2-40B4-BE49-F238E27FC236}">
                <a16:creationId xmlns:a16="http://schemas.microsoft.com/office/drawing/2014/main" xmlns="" id="{0E579CD8-CF20-A621-7C01-93CCDBE30B1B}"/>
              </a:ext>
            </a:extLst>
          </p:cNvPr>
          <p:cNvSpPr>
            <a:spLocks noGrp="1"/>
          </p:cNvSpPr>
          <p:nvPr>
            <p:ph type="sldNum" sz="quarter" idx="12"/>
          </p:nvPr>
        </p:nvSpPr>
        <p:spPr/>
        <p:txBody>
          <a:bodyPr/>
          <a:lstStyle/>
          <a:p>
            <a:fld id="{34B7E4EF-A1BD-40F4-AB7B-04F084DD991D}" type="slidenum">
              <a:rPr lang="en-US" smtClean="0"/>
              <a:t>5</a:t>
            </a:fld>
            <a:endParaRPr lang="en-US"/>
          </a:p>
        </p:txBody>
      </p:sp>
    </p:spTree>
    <p:extLst>
      <p:ext uri="{BB962C8B-B14F-4D97-AF65-F5344CB8AC3E}">
        <p14:creationId xmlns:p14="http://schemas.microsoft.com/office/powerpoint/2010/main" val="1418386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diagram, plot&#10;&#10;Description automatically generated">
            <a:extLst>
              <a:ext uri="{FF2B5EF4-FFF2-40B4-BE49-F238E27FC236}">
                <a16:creationId xmlns:a16="http://schemas.microsoft.com/office/drawing/2014/main" xmlns="" id="{E5142870-2CDD-8D32-FB9B-8DA7E156D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665" y="1056574"/>
            <a:ext cx="5159051" cy="2602189"/>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picture containing text, screenshot, plot, software&#10;&#10;Description automatically generated">
            <a:extLst>
              <a:ext uri="{FF2B5EF4-FFF2-40B4-BE49-F238E27FC236}">
                <a16:creationId xmlns:a16="http://schemas.microsoft.com/office/drawing/2014/main" xmlns="" id="{103909F0-0001-EDFC-BA3C-F7565DD70664}"/>
              </a:ext>
            </a:extLst>
          </p:cNvPr>
          <p:cNvPicPr>
            <a:picLocks noChangeAspect="1"/>
          </p:cNvPicPr>
          <p:nvPr/>
        </p:nvPicPr>
        <p:blipFill rotWithShape="1">
          <a:blip r:embed="rId3">
            <a:extLst>
              <a:ext uri="{28A0092B-C50C-407E-A947-70E740481C1C}">
                <a14:useLocalDpi xmlns:a14="http://schemas.microsoft.com/office/drawing/2010/main" val="0"/>
              </a:ext>
            </a:extLst>
          </a:blip>
          <a:srcRect t="3903"/>
          <a:stretch/>
        </p:blipFill>
        <p:spPr>
          <a:xfrm>
            <a:off x="649721" y="1046081"/>
            <a:ext cx="5076943" cy="2602188"/>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xmlns="" id="{466EB5A9-81AA-CFC3-D363-8B44400D52D0}"/>
              </a:ext>
            </a:extLst>
          </p:cNvPr>
          <p:cNvSpPr>
            <a:spLocks noGrp="1"/>
          </p:cNvSpPr>
          <p:nvPr>
            <p:ph type="title"/>
          </p:nvPr>
        </p:nvSpPr>
        <p:spPr>
          <a:xfrm>
            <a:off x="544284" y="0"/>
            <a:ext cx="10997995" cy="1371600"/>
          </a:xfrm>
        </p:spPr>
        <p:txBody>
          <a:bodyPr>
            <a:norm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    Scaled Residuals of the car at 30 m/s (68mph):                              Scaled Residuals of the car at 65 m/s (146mph): </a:t>
            </a:r>
          </a:p>
        </p:txBody>
      </p:sp>
      <p:sp>
        <p:nvSpPr>
          <p:cNvPr id="15" name="TextBox 14">
            <a:extLst>
              <a:ext uri="{FF2B5EF4-FFF2-40B4-BE49-F238E27FC236}">
                <a16:creationId xmlns:a16="http://schemas.microsoft.com/office/drawing/2014/main" xmlns="" id="{97071C63-CEAA-D121-6BF8-47DD20841ED1}"/>
              </a:ext>
            </a:extLst>
          </p:cNvPr>
          <p:cNvSpPr txBox="1"/>
          <p:nvPr/>
        </p:nvSpPr>
        <p:spPr>
          <a:xfrm>
            <a:off x="153180" y="3370445"/>
            <a:ext cx="6097554" cy="261610"/>
          </a:xfrm>
          <a:prstGeom prst="rect">
            <a:avLst/>
          </a:prstGeom>
          <a:noFill/>
        </p:spPr>
        <p:txBody>
          <a:bodyPr wrap="square">
            <a:spAutoFit/>
          </a:bodyPr>
          <a:lstStyle/>
          <a:p>
            <a:pPr algn="ctr"/>
            <a:r>
              <a:rPr lang="en-US" sz="1100" b="1" dirty="0"/>
              <a:t>FIG. A3.  Scaled residuals for 30 m/s</a:t>
            </a:r>
            <a:endParaRPr lang="en-IN" sz="1100" b="1" dirty="0"/>
          </a:p>
        </p:txBody>
      </p:sp>
      <p:sp>
        <p:nvSpPr>
          <p:cNvPr id="17" name="TextBox 16">
            <a:extLst>
              <a:ext uri="{FF2B5EF4-FFF2-40B4-BE49-F238E27FC236}">
                <a16:creationId xmlns:a16="http://schemas.microsoft.com/office/drawing/2014/main" xmlns="" id="{E5853E16-C69D-29A9-A887-478652F7AD9A}"/>
              </a:ext>
            </a:extLst>
          </p:cNvPr>
          <p:cNvSpPr txBox="1"/>
          <p:nvPr/>
        </p:nvSpPr>
        <p:spPr>
          <a:xfrm>
            <a:off x="6202526" y="3343736"/>
            <a:ext cx="6340150" cy="261610"/>
          </a:xfrm>
          <a:prstGeom prst="rect">
            <a:avLst/>
          </a:prstGeom>
          <a:noFill/>
        </p:spPr>
        <p:txBody>
          <a:bodyPr wrap="square">
            <a:spAutoFit/>
          </a:bodyPr>
          <a:lstStyle/>
          <a:p>
            <a:pPr algn="ctr"/>
            <a:r>
              <a:rPr lang="en-US" sz="1100" b="1" dirty="0"/>
              <a:t>FIG. A4. Scaled residuals for 65 m/s</a:t>
            </a:r>
            <a:endParaRPr lang="en-IN" sz="1100" b="1" dirty="0"/>
          </a:p>
        </p:txBody>
      </p:sp>
      <p:sp>
        <p:nvSpPr>
          <p:cNvPr id="12" name="Oval 11">
            <a:extLst>
              <a:ext uri="{FF2B5EF4-FFF2-40B4-BE49-F238E27FC236}">
                <a16:creationId xmlns:a16="http://schemas.microsoft.com/office/drawing/2014/main" xmlns="" id="{17E62473-0F8D-EBFE-2930-E711B3320FA1}"/>
              </a:ext>
            </a:extLst>
          </p:cNvPr>
          <p:cNvSpPr/>
          <p:nvPr/>
        </p:nvSpPr>
        <p:spPr>
          <a:xfrm>
            <a:off x="1975212" y="1398309"/>
            <a:ext cx="1212980" cy="13193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xmlns="" id="{F0EAA068-EC87-D71D-3AFE-37E1AE84E530}"/>
              </a:ext>
            </a:extLst>
          </p:cNvPr>
          <p:cNvSpPr/>
          <p:nvPr/>
        </p:nvSpPr>
        <p:spPr>
          <a:xfrm>
            <a:off x="7710740" y="1439189"/>
            <a:ext cx="1212980" cy="123758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46658075-13B6-F7EF-D15F-AF38B9AF8D87}"/>
              </a:ext>
            </a:extLst>
          </p:cNvPr>
          <p:cNvSpPr txBox="1"/>
          <p:nvPr/>
        </p:nvSpPr>
        <p:spPr>
          <a:xfrm>
            <a:off x="649721" y="3780594"/>
            <a:ext cx="10590245" cy="2308324"/>
          </a:xfrm>
          <a:prstGeom prst="rect">
            <a:avLst/>
          </a:prstGeom>
          <a:noFill/>
        </p:spPr>
        <p:txBody>
          <a:bodyPr wrap="square" rtlCol="0">
            <a:spAutoFit/>
          </a:bodyPr>
          <a:lstStyle/>
          <a:p>
            <a:endParaRPr lang="en-US" dirty="0"/>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Indeed, as we increase the velocity (m/s) in the CFD simulation, there can be a noticeable difference in the scaled residuals and the number of iterations required for convergence. This indicates that higher velocities have an impact on the convergence behavior of the simulation. </a:t>
            </a:r>
          </a:p>
          <a:p>
            <a:pPr marL="285750" indent="-285750">
              <a:buFont typeface="Wingdings" panose="05000000000000000000" pitchFamily="2" charset="2"/>
              <a:buChar char="Ø"/>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dirty="0">
                <a:latin typeface="Calibri" panose="020F0502020204030204" pitchFamily="34" charset="0"/>
                <a:ea typeface="Calibri" panose="020F0502020204030204" pitchFamily="34" charset="0"/>
                <a:cs typeface="Calibri" panose="020F0502020204030204" pitchFamily="34" charset="0"/>
              </a:rPr>
              <a:t>The slight difference in the fractions of scaled residuals and the graph of iterations clearly demonstrates that increasing the velocity introduces additional complexities to the flow field, which in turn affects the convergence rate. </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8" name="Date Placeholder 17">
            <a:extLst>
              <a:ext uri="{FF2B5EF4-FFF2-40B4-BE49-F238E27FC236}">
                <a16:creationId xmlns:a16="http://schemas.microsoft.com/office/drawing/2014/main" xmlns="" id="{850FEFCF-5714-9D34-3D12-23F7FC29D5E1}"/>
              </a:ext>
            </a:extLst>
          </p:cNvPr>
          <p:cNvSpPr>
            <a:spLocks noGrp="1"/>
          </p:cNvSpPr>
          <p:nvPr>
            <p:ph type="dt" sz="half" idx="10"/>
          </p:nvPr>
        </p:nvSpPr>
        <p:spPr/>
        <p:txBody>
          <a:bodyPr/>
          <a:lstStyle/>
          <a:p>
            <a:fld id="{4C854489-8BDC-47E4-8402-1A3B091F63CE}" type="datetime1">
              <a:rPr lang="en-US" smtClean="0"/>
              <a:t>9/14/2023</a:t>
            </a:fld>
            <a:endParaRPr lang="en-US"/>
          </a:p>
        </p:txBody>
      </p:sp>
      <p:sp>
        <p:nvSpPr>
          <p:cNvPr id="19" name="Slide Number Placeholder 18">
            <a:extLst>
              <a:ext uri="{FF2B5EF4-FFF2-40B4-BE49-F238E27FC236}">
                <a16:creationId xmlns:a16="http://schemas.microsoft.com/office/drawing/2014/main" xmlns="" id="{38E00161-6CFB-52B9-5F5F-CC56397E4061}"/>
              </a:ext>
            </a:extLst>
          </p:cNvPr>
          <p:cNvSpPr>
            <a:spLocks noGrp="1"/>
          </p:cNvSpPr>
          <p:nvPr>
            <p:ph type="sldNum" sz="quarter" idx="12"/>
          </p:nvPr>
        </p:nvSpPr>
        <p:spPr/>
        <p:txBody>
          <a:bodyPr/>
          <a:lstStyle/>
          <a:p>
            <a:fld id="{34B7E4EF-A1BD-40F4-AB7B-04F084DD991D}" type="slidenum">
              <a:rPr lang="en-US" smtClean="0"/>
              <a:t>6</a:t>
            </a:fld>
            <a:endParaRPr lang="en-US"/>
          </a:p>
        </p:txBody>
      </p:sp>
    </p:spTree>
    <p:extLst>
      <p:ext uri="{BB962C8B-B14F-4D97-AF65-F5344CB8AC3E}">
        <p14:creationId xmlns:p14="http://schemas.microsoft.com/office/powerpoint/2010/main" val="17724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plot, line&#10;&#10;Description automatically generated">
            <a:extLst>
              <a:ext uri="{FF2B5EF4-FFF2-40B4-BE49-F238E27FC236}">
                <a16:creationId xmlns:a16="http://schemas.microsoft.com/office/drawing/2014/main" xmlns="" id="{493C7EB0-9CDC-A7E9-4587-EF076F46D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1032" y="1032517"/>
            <a:ext cx="4804904" cy="2572829"/>
          </a:xfrm>
          <a:prstGeom prst="rect">
            <a:avLst/>
          </a:prstGeom>
          <a:ln w="19050" cap="sq">
            <a:solidFill>
              <a:schemeClr val="tx1"/>
            </a:solidFill>
            <a:prstDash val="solid"/>
            <a:miter lim="800000"/>
          </a:ln>
          <a:effectLst>
            <a:outerShdw blurRad="50800" dist="38100" dir="2700000" algn="tl" rotWithShape="0">
              <a:srgbClr val="000000">
                <a:alpha val="43000"/>
              </a:srgbClr>
            </a:outerShdw>
          </a:effectLst>
        </p:spPr>
      </p:pic>
      <p:pic>
        <p:nvPicPr>
          <p:cNvPr id="4" name="Picture 3" descr="A picture containing text, screenshot, plot, diagram&#10;&#10;Description automatically generated">
            <a:extLst>
              <a:ext uri="{FF2B5EF4-FFF2-40B4-BE49-F238E27FC236}">
                <a16:creationId xmlns:a16="http://schemas.microsoft.com/office/drawing/2014/main" xmlns="" id="{0E433E2F-EE8B-4547-93DE-576CB25A0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45" y="1027440"/>
            <a:ext cx="4767323" cy="257790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xmlns="" id="{466EB5A9-81AA-CFC3-D363-8B44400D52D0}"/>
              </a:ext>
            </a:extLst>
          </p:cNvPr>
          <p:cNvSpPr>
            <a:spLocks noGrp="1"/>
          </p:cNvSpPr>
          <p:nvPr>
            <p:ph type="title"/>
          </p:nvPr>
        </p:nvSpPr>
        <p:spPr>
          <a:xfrm>
            <a:off x="544284" y="0"/>
            <a:ext cx="10997995" cy="1371600"/>
          </a:xfrm>
        </p:spPr>
        <p:txBody>
          <a:bodyPr>
            <a:norm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            Coefficient of drag at 30 m/s (68mph):                                                Coefficient of drag at 65 m/s (146mph): </a:t>
            </a:r>
          </a:p>
        </p:txBody>
      </p:sp>
      <p:sp>
        <p:nvSpPr>
          <p:cNvPr id="15" name="TextBox 14">
            <a:extLst>
              <a:ext uri="{FF2B5EF4-FFF2-40B4-BE49-F238E27FC236}">
                <a16:creationId xmlns:a16="http://schemas.microsoft.com/office/drawing/2014/main" xmlns="" id="{97071C63-CEAA-D121-6BF8-47DD20841ED1}"/>
              </a:ext>
            </a:extLst>
          </p:cNvPr>
          <p:cNvSpPr txBox="1"/>
          <p:nvPr/>
        </p:nvSpPr>
        <p:spPr>
          <a:xfrm>
            <a:off x="153180" y="3370445"/>
            <a:ext cx="6097554" cy="261610"/>
          </a:xfrm>
          <a:prstGeom prst="rect">
            <a:avLst/>
          </a:prstGeom>
          <a:noFill/>
        </p:spPr>
        <p:txBody>
          <a:bodyPr wrap="square">
            <a:spAutoFit/>
          </a:bodyPr>
          <a:lstStyle/>
          <a:p>
            <a:pPr algn="ctr"/>
            <a:r>
              <a:rPr lang="en-US" sz="1100" b="1" dirty="0"/>
              <a:t>FIG. A5. Cd at 30 m/s</a:t>
            </a:r>
            <a:endParaRPr lang="en-IN" sz="1100" b="1" dirty="0"/>
          </a:p>
        </p:txBody>
      </p:sp>
      <p:sp>
        <p:nvSpPr>
          <p:cNvPr id="17" name="TextBox 16">
            <a:extLst>
              <a:ext uri="{FF2B5EF4-FFF2-40B4-BE49-F238E27FC236}">
                <a16:creationId xmlns:a16="http://schemas.microsoft.com/office/drawing/2014/main" xmlns="" id="{E5853E16-C69D-29A9-A887-478652F7AD9A}"/>
              </a:ext>
            </a:extLst>
          </p:cNvPr>
          <p:cNvSpPr txBox="1"/>
          <p:nvPr/>
        </p:nvSpPr>
        <p:spPr>
          <a:xfrm>
            <a:off x="6202526" y="3343736"/>
            <a:ext cx="6340150" cy="261610"/>
          </a:xfrm>
          <a:prstGeom prst="rect">
            <a:avLst/>
          </a:prstGeom>
          <a:noFill/>
        </p:spPr>
        <p:txBody>
          <a:bodyPr wrap="square">
            <a:spAutoFit/>
          </a:bodyPr>
          <a:lstStyle/>
          <a:p>
            <a:pPr algn="ctr"/>
            <a:r>
              <a:rPr lang="en-US" sz="1100" b="1" dirty="0"/>
              <a:t>FIG. A6. Cd at 65 m/s</a:t>
            </a:r>
            <a:endParaRPr lang="en-IN" sz="1100" b="1" dirty="0"/>
          </a:p>
        </p:txBody>
      </p:sp>
      <p:sp>
        <p:nvSpPr>
          <p:cNvPr id="12" name="Oval 11">
            <a:extLst>
              <a:ext uri="{FF2B5EF4-FFF2-40B4-BE49-F238E27FC236}">
                <a16:creationId xmlns:a16="http://schemas.microsoft.com/office/drawing/2014/main" xmlns="" id="{17E62473-0F8D-EBFE-2930-E711B3320FA1}"/>
              </a:ext>
            </a:extLst>
          </p:cNvPr>
          <p:cNvSpPr/>
          <p:nvPr/>
        </p:nvSpPr>
        <p:spPr>
          <a:xfrm>
            <a:off x="1975212" y="1398309"/>
            <a:ext cx="1212980" cy="1319346"/>
          </a:xfrm>
          <a:prstGeom prst="ellipse">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46658075-13B6-F7EF-D15F-AF38B9AF8D87}"/>
              </a:ext>
            </a:extLst>
          </p:cNvPr>
          <p:cNvSpPr txBox="1"/>
          <p:nvPr/>
        </p:nvSpPr>
        <p:spPr>
          <a:xfrm>
            <a:off x="649721" y="3780594"/>
            <a:ext cx="10590245" cy="2554545"/>
          </a:xfrm>
          <a:prstGeom prst="rect">
            <a:avLst/>
          </a:prstGeom>
          <a:noFill/>
        </p:spPr>
        <p:txBody>
          <a:bodyPr wrap="square" rtlCol="0">
            <a:spAutoFit/>
          </a:bodyPr>
          <a:lstStyle/>
          <a:p>
            <a:pPr marL="285750" indent="-28575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In the case of the 30 m/s flow, the coefficient of drag (Cd) exhibits a decreasing trend up to a certain point. However, for the 65 m/s flow, the coefficient of drag does not show a significant decrease. This observation suggests that there is a fluctuation or instability in the drag forces experienced when the higher speed is reached. </a:t>
            </a:r>
          </a:p>
          <a:p>
            <a:pPr marL="285750" indent="-285750">
              <a:buFont typeface="Wingdings" panose="05000000000000000000" pitchFamily="2" charset="2"/>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The increase in velocity can introduce complex flow phenomena, such as separation, turbulence, or shock waves, which can lead to variations in drag behavior. </a:t>
            </a:r>
          </a:p>
          <a:p>
            <a:pPr marL="285750" indent="-285750">
              <a:buFont typeface="Wingdings" panose="05000000000000000000" pitchFamily="2" charset="2"/>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Calibri" panose="020F0502020204030204" pitchFamily="34" charset="0"/>
              </a:rPr>
              <a:t>It indicates that the flow conditions at higher speeds are more challenging to predict accurately, and additional measures, such as refined numerical methods or turbulence modeling, may be required to capture these complexities and accurately estimate the drag forces.</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xmlns="" id="{F6EA1546-7703-E644-6B58-8179664A3796}"/>
              </a:ext>
            </a:extLst>
          </p:cNvPr>
          <p:cNvSpPr/>
          <p:nvPr/>
        </p:nvSpPr>
        <p:spPr>
          <a:xfrm>
            <a:off x="7864280" y="1277093"/>
            <a:ext cx="1212980" cy="1319346"/>
          </a:xfrm>
          <a:prstGeom prst="ellipse">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Date Placeholder 8">
            <a:extLst>
              <a:ext uri="{FF2B5EF4-FFF2-40B4-BE49-F238E27FC236}">
                <a16:creationId xmlns:a16="http://schemas.microsoft.com/office/drawing/2014/main" xmlns="" id="{F8921D1F-5A7C-04BF-029C-B6DDBB3D69AB}"/>
              </a:ext>
            </a:extLst>
          </p:cNvPr>
          <p:cNvSpPr>
            <a:spLocks noGrp="1"/>
          </p:cNvSpPr>
          <p:nvPr>
            <p:ph type="dt" sz="half" idx="10"/>
          </p:nvPr>
        </p:nvSpPr>
        <p:spPr/>
        <p:txBody>
          <a:bodyPr/>
          <a:lstStyle/>
          <a:p>
            <a:fld id="{CDEFAB20-876E-48DB-9DF8-59F47352F0C4}" type="datetime1">
              <a:rPr lang="en-US" smtClean="0"/>
              <a:t>9/14/2023</a:t>
            </a:fld>
            <a:endParaRPr lang="en-US"/>
          </a:p>
        </p:txBody>
      </p:sp>
      <p:sp>
        <p:nvSpPr>
          <p:cNvPr id="10" name="Slide Number Placeholder 9">
            <a:extLst>
              <a:ext uri="{FF2B5EF4-FFF2-40B4-BE49-F238E27FC236}">
                <a16:creationId xmlns:a16="http://schemas.microsoft.com/office/drawing/2014/main" xmlns="" id="{D7769392-E530-3808-EE66-5C9882A3AC37}"/>
              </a:ext>
            </a:extLst>
          </p:cNvPr>
          <p:cNvSpPr>
            <a:spLocks noGrp="1"/>
          </p:cNvSpPr>
          <p:nvPr>
            <p:ph type="sldNum" sz="quarter" idx="12"/>
          </p:nvPr>
        </p:nvSpPr>
        <p:spPr/>
        <p:txBody>
          <a:bodyPr/>
          <a:lstStyle/>
          <a:p>
            <a:fld id="{34B7E4EF-A1BD-40F4-AB7B-04F084DD991D}" type="slidenum">
              <a:rPr lang="en-US" smtClean="0"/>
              <a:t>7</a:t>
            </a:fld>
            <a:endParaRPr lang="en-US"/>
          </a:p>
        </p:txBody>
      </p:sp>
    </p:spTree>
    <p:extLst>
      <p:ext uri="{BB962C8B-B14F-4D97-AF65-F5344CB8AC3E}">
        <p14:creationId xmlns:p14="http://schemas.microsoft.com/office/powerpoint/2010/main" val="307279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plot, diagram&#10;&#10;Description automatically generated">
            <a:extLst>
              <a:ext uri="{FF2B5EF4-FFF2-40B4-BE49-F238E27FC236}">
                <a16:creationId xmlns:a16="http://schemas.microsoft.com/office/drawing/2014/main" xmlns="" id="{F4450329-AADF-98F6-FE79-F2613F57A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684" y="979714"/>
            <a:ext cx="4954552" cy="255454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picture containing text, screenshot, plot, diagram&#10;&#10;Description automatically generated">
            <a:extLst>
              <a:ext uri="{FF2B5EF4-FFF2-40B4-BE49-F238E27FC236}">
                <a16:creationId xmlns:a16="http://schemas.microsoft.com/office/drawing/2014/main" xmlns="" id="{A0107831-0432-21C3-B5B0-E7D833C73687}"/>
              </a:ext>
            </a:extLst>
          </p:cNvPr>
          <p:cNvPicPr>
            <a:picLocks noChangeAspect="1"/>
          </p:cNvPicPr>
          <p:nvPr/>
        </p:nvPicPr>
        <p:blipFill rotWithShape="1">
          <a:blip r:embed="rId3">
            <a:extLst>
              <a:ext uri="{28A0092B-C50C-407E-A947-70E740481C1C}">
                <a14:useLocalDpi xmlns:a14="http://schemas.microsoft.com/office/drawing/2010/main" val="0"/>
              </a:ext>
            </a:extLst>
          </a:blip>
          <a:srcRect l="4680"/>
          <a:stretch/>
        </p:blipFill>
        <p:spPr>
          <a:xfrm>
            <a:off x="811764" y="979714"/>
            <a:ext cx="4954554" cy="255454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xmlns="" id="{466EB5A9-81AA-CFC3-D363-8B44400D52D0}"/>
              </a:ext>
            </a:extLst>
          </p:cNvPr>
          <p:cNvSpPr>
            <a:spLocks noGrp="1"/>
          </p:cNvSpPr>
          <p:nvPr>
            <p:ph type="title"/>
          </p:nvPr>
        </p:nvSpPr>
        <p:spPr>
          <a:xfrm>
            <a:off x="544284" y="0"/>
            <a:ext cx="10997995" cy="1371600"/>
          </a:xfrm>
        </p:spPr>
        <p:txBody>
          <a:bodyPr>
            <a:norm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      Normal Distribution of Drag at 30 m/s (68mph):                         Normal distribution of drag at 65 m/s (146mph): </a:t>
            </a:r>
          </a:p>
        </p:txBody>
      </p:sp>
      <p:sp>
        <p:nvSpPr>
          <p:cNvPr id="15" name="TextBox 14">
            <a:extLst>
              <a:ext uri="{FF2B5EF4-FFF2-40B4-BE49-F238E27FC236}">
                <a16:creationId xmlns:a16="http://schemas.microsoft.com/office/drawing/2014/main" xmlns="" id="{97071C63-CEAA-D121-6BF8-47DD20841ED1}"/>
              </a:ext>
            </a:extLst>
          </p:cNvPr>
          <p:cNvSpPr txBox="1"/>
          <p:nvPr/>
        </p:nvSpPr>
        <p:spPr>
          <a:xfrm>
            <a:off x="104972" y="3265012"/>
            <a:ext cx="6097554" cy="261610"/>
          </a:xfrm>
          <a:prstGeom prst="rect">
            <a:avLst/>
          </a:prstGeom>
          <a:noFill/>
        </p:spPr>
        <p:txBody>
          <a:bodyPr wrap="square">
            <a:spAutoFit/>
          </a:bodyPr>
          <a:lstStyle/>
          <a:p>
            <a:pPr algn="ctr"/>
            <a:r>
              <a:rPr lang="en-US" sz="1100" b="1" dirty="0"/>
              <a:t>FIG. A7. D[N] at 30 m/s</a:t>
            </a:r>
            <a:endParaRPr lang="en-IN" sz="1100" b="1" dirty="0"/>
          </a:p>
        </p:txBody>
      </p:sp>
      <p:sp>
        <p:nvSpPr>
          <p:cNvPr id="17" name="TextBox 16">
            <a:extLst>
              <a:ext uri="{FF2B5EF4-FFF2-40B4-BE49-F238E27FC236}">
                <a16:creationId xmlns:a16="http://schemas.microsoft.com/office/drawing/2014/main" xmlns="" id="{E5853E16-C69D-29A9-A887-478652F7AD9A}"/>
              </a:ext>
            </a:extLst>
          </p:cNvPr>
          <p:cNvSpPr txBox="1"/>
          <p:nvPr/>
        </p:nvSpPr>
        <p:spPr>
          <a:xfrm>
            <a:off x="5944843" y="3298195"/>
            <a:ext cx="6340150" cy="261610"/>
          </a:xfrm>
          <a:prstGeom prst="rect">
            <a:avLst/>
          </a:prstGeom>
          <a:noFill/>
        </p:spPr>
        <p:txBody>
          <a:bodyPr wrap="square">
            <a:spAutoFit/>
          </a:bodyPr>
          <a:lstStyle/>
          <a:p>
            <a:pPr algn="ctr"/>
            <a:r>
              <a:rPr lang="en-US" sz="1100" b="1" dirty="0"/>
              <a:t>FIG. A9. D[N] at 65 m/s</a:t>
            </a:r>
            <a:endParaRPr lang="en-IN" sz="1100" b="1" dirty="0"/>
          </a:p>
        </p:txBody>
      </p:sp>
      <p:sp>
        <p:nvSpPr>
          <p:cNvPr id="12" name="Oval 11">
            <a:extLst>
              <a:ext uri="{FF2B5EF4-FFF2-40B4-BE49-F238E27FC236}">
                <a16:creationId xmlns:a16="http://schemas.microsoft.com/office/drawing/2014/main" xmlns="" id="{17E62473-0F8D-EBFE-2930-E711B3320FA1}"/>
              </a:ext>
            </a:extLst>
          </p:cNvPr>
          <p:cNvSpPr/>
          <p:nvPr/>
        </p:nvSpPr>
        <p:spPr>
          <a:xfrm>
            <a:off x="2152494" y="1051676"/>
            <a:ext cx="1212980" cy="1319346"/>
          </a:xfrm>
          <a:prstGeom prst="ellipse">
            <a:avLst/>
          </a:prstGeom>
          <a:no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46658075-13B6-F7EF-D15F-AF38B9AF8D87}"/>
              </a:ext>
            </a:extLst>
          </p:cNvPr>
          <p:cNvSpPr txBox="1"/>
          <p:nvPr/>
        </p:nvSpPr>
        <p:spPr>
          <a:xfrm>
            <a:off x="649721" y="3780594"/>
            <a:ext cx="10590245" cy="2031325"/>
          </a:xfrm>
          <a:prstGeom prst="rect">
            <a:avLst/>
          </a:prstGeom>
          <a:noFill/>
        </p:spPr>
        <p:txBody>
          <a:bodyPr wrap="square" rtlCol="0">
            <a:spAutoFit/>
          </a:bodyPr>
          <a:lstStyle/>
          <a:p>
            <a:pPr marL="342900" indent="-34290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The normal distribution of drag provides information about the statistical variation in drag forces, while the coefficient of drag at 30 m/s and 65 m/s represents the average drag behavior at those specific velocities.</a:t>
            </a:r>
          </a:p>
          <a:p>
            <a:r>
              <a:rPr lang="en-US" dirty="0">
                <a:latin typeface="Calibri" panose="020F0502020204030204" pitchFamily="34" charset="0"/>
                <a:ea typeface="Calibri" panose="020F0502020204030204" pitchFamily="34" charset="0"/>
                <a:cs typeface="Calibri" panose="020F0502020204030204" pitchFamily="34" charset="0"/>
              </a:rPr>
              <a:t> </a:t>
            </a:r>
          </a:p>
          <a:p>
            <a:pPr marL="342900" indent="-34290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The difference between these two lies in the level of detail and characterization of the drag forces. </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en-US" dirty="0">
                <a:latin typeface="Calibri" panose="020F0502020204030204" pitchFamily="34" charset="0"/>
                <a:ea typeface="Calibri" panose="020F0502020204030204" pitchFamily="34" charset="0"/>
                <a:cs typeface="Calibri" panose="020F0502020204030204" pitchFamily="34" charset="0"/>
              </a:rPr>
              <a:t>The coefficient of drag provides a single value, while the normal distribution describes the probability distribution of drag values.</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xmlns="" id="{F6EA1546-7703-E644-6B58-8179664A3796}"/>
              </a:ext>
            </a:extLst>
          </p:cNvPr>
          <p:cNvSpPr/>
          <p:nvPr/>
        </p:nvSpPr>
        <p:spPr>
          <a:xfrm>
            <a:off x="7864280" y="1277093"/>
            <a:ext cx="1212980" cy="1319346"/>
          </a:xfrm>
          <a:prstGeom prst="ellipse">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ate Placeholder 9">
            <a:extLst>
              <a:ext uri="{FF2B5EF4-FFF2-40B4-BE49-F238E27FC236}">
                <a16:creationId xmlns:a16="http://schemas.microsoft.com/office/drawing/2014/main" xmlns="" id="{D56D5A74-0A69-898A-93AC-DBA5066466E3}"/>
              </a:ext>
            </a:extLst>
          </p:cNvPr>
          <p:cNvSpPr>
            <a:spLocks noGrp="1"/>
          </p:cNvSpPr>
          <p:nvPr>
            <p:ph type="dt" sz="half" idx="10"/>
          </p:nvPr>
        </p:nvSpPr>
        <p:spPr/>
        <p:txBody>
          <a:bodyPr/>
          <a:lstStyle/>
          <a:p>
            <a:fld id="{654FFFF1-C72F-49F6-A453-4CE2872D8168}" type="datetime1">
              <a:rPr lang="en-US" smtClean="0"/>
              <a:t>9/14/2023</a:t>
            </a:fld>
            <a:endParaRPr lang="en-US"/>
          </a:p>
        </p:txBody>
      </p:sp>
      <p:sp>
        <p:nvSpPr>
          <p:cNvPr id="11" name="Slide Number Placeholder 10">
            <a:extLst>
              <a:ext uri="{FF2B5EF4-FFF2-40B4-BE49-F238E27FC236}">
                <a16:creationId xmlns:a16="http://schemas.microsoft.com/office/drawing/2014/main" xmlns="" id="{E8B48E93-1B70-FE43-7B5F-EA9A5EB8C8BC}"/>
              </a:ext>
            </a:extLst>
          </p:cNvPr>
          <p:cNvSpPr>
            <a:spLocks noGrp="1"/>
          </p:cNvSpPr>
          <p:nvPr>
            <p:ph type="sldNum" sz="quarter" idx="12"/>
          </p:nvPr>
        </p:nvSpPr>
        <p:spPr/>
        <p:txBody>
          <a:bodyPr/>
          <a:lstStyle/>
          <a:p>
            <a:fld id="{34B7E4EF-A1BD-40F4-AB7B-04F084DD991D}" type="slidenum">
              <a:rPr lang="en-US" smtClean="0"/>
              <a:t>8</a:t>
            </a:fld>
            <a:endParaRPr lang="en-US"/>
          </a:p>
        </p:txBody>
      </p:sp>
    </p:spTree>
    <p:extLst>
      <p:ext uri="{BB962C8B-B14F-4D97-AF65-F5344CB8AC3E}">
        <p14:creationId xmlns:p14="http://schemas.microsoft.com/office/powerpoint/2010/main" val="1071422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plot, diagram&#10;&#10;Description automatically generated">
            <a:extLst>
              <a:ext uri="{FF2B5EF4-FFF2-40B4-BE49-F238E27FC236}">
                <a16:creationId xmlns:a16="http://schemas.microsoft.com/office/drawing/2014/main" xmlns="" id="{D67E32F1-5BDD-7C60-4CBD-C32245B59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652" y="983325"/>
            <a:ext cx="5097628" cy="262034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A picture containing text, screenshot, software, plot&#10;&#10;Description automatically generated">
            <a:extLst>
              <a:ext uri="{FF2B5EF4-FFF2-40B4-BE49-F238E27FC236}">
                <a16:creationId xmlns:a16="http://schemas.microsoft.com/office/drawing/2014/main" xmlns="" id="{2C619A36-A577-86C2-9295-7FB392AF96E3}"/>
              </a:ext>
            </a:extLst>
          </p:cNvPr>
          <p:cNvPicPr>
            <a:picLocks noChangeAspect="1"/>
          </p:cNvPicPr>
          <p:nvPr/>
        </p:nvPicPr>
        <p:blipFill rotWithShape="1">
          <a:blip r:embed="rId3">
            <a:extLst>
              <a:ext uri="{28A0092B-C50C-407E-A947-70E740481C1C}">
                <a14:useLocalDpi xmlns:a14="http://schemas.microsoft.com/office/drawing/2010/main" val="0"/>
              </a:ext>
            </a:extLst>
          </a:blip>
          <a:srcRect l="5412" b="3992"/>
          <a:stretch/>
        </p:blipFill>
        <p:spPr>
          <a:xfrm>
            <a:off x="755155" y="983324"/>
            <a:ext cx="5158041" cy="2620345"/>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xmlns="" id="{466EB5A9-81AA-CFC3-D363-8B44400D52D0}"/>
              </a:ext>
            </a:extLst>
          </p:cNvPr>
          <p:cNvSpPr>
            <a:spLocks noGrp="1"/>
          </p:cNvSpPr>
          <p:nvPr>
            <p:ph type="title"/>
          </p:nvPr>
        </p:nvSpPr>
        <p:spPr>
          <a:xfrm>
            <a:off x="544284" y="0"/>
            <a:ext cx="10997995" cy="1371600"/>
          </a:xfrm>
        </p:spPr>
        <p:txBody>
          <a:bodyPr>
            <a:norm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              Coefficient of lift at 30 m/s (68mph):                                                Coefficient of lift at 65 m/s (146mph): </a:t>
            </a:r>
          </a:p>
        </p:txBody>
      </p:sp>
      <p:sp>
        <p:nvSpPr>
          <p:cNvPr id="15" name="TextBox 14">
            <a:extLst>
              <a:ext uri="{FF2B5EF4-FFF2-40B4-BE49-F238E27FC236}">
                <a16:creationId xmlns:a16="http://schemas.microsoft.com/office/drawing/2014/main" xmlns="" id="{97071C63-CEAA-D121-6BF8-47DD20841ED1}"/>
              </a:ext>
            </a:extLst>
          </p:cNvPr>
          <p:cNvSpPr txBox="1"/>
          <p:nvPr/>
        </p:nvSpPr>
        <p:spPr>
          <a:xfrm>
            <a:off x="-588373" y="3319592"/>
            <a:ext cx="6097554" cy="261610"/>
          </a:xfrm>
          <a:prstGeom prst="rect">
            <a:avLst/>
          </a:prstGeom>
          <a:noFill/>
        </p:spPr>
        <p:txBody>
          <a:bodyPr wrap="square">
            <a:spAutoFit/>
          </a:bodyPr>
          <a:lstStyle/>
          <a:p>
            <a:pPr algn="ctr"/>
            <a:r>
              <a:rPr lang="en-US" sz="1100" b="1" dirty="0"/>
              <a:t>                                    FIG. A10. Cl at 30 m/s</a:t>
            </a:r>
            <a:endParaRPr lang="en-IN" sz="1100" b="1" dirty="0"/>
          </a:p>
        </p:txBody>
      </p:sp>
      <p:sp>
        <p:nvSpPr>
          <p:cNvPr id="17" name="TextBox 16">
            <a:extLst>
              <a:ext uri="{FF2B5EF4-FFF2-40B4-BE49-F238E27FC236}">
                <a16:creationId xmlns:a16="http://schemas.microsoft.com/office/drawing/2014/main" xmlns="" id="{E5853E16-C69D-29A9-A887-478652F7AD9A}"/>
              </a:ext>
            </a:extLst>
          </p:cNvPr>
          <p:cNvSpPr txBox="1"/>
          <p:nvPr/>
        </p:nvSpPr>
        <p:spPr>
          <a:xfrm>
            <a:off x="5913197" y="3339953"/>
            <a:ext cx="6340150" cy="261610"/>
          </a:xfrm>
          <a:prstGeom prst="rect">
            <a:avLst/>
          </a:prstGeom>
          <a:noFill/>
        </p:spPr>
        <p:txBody>
          <a:bodyPr wrap="square">
            <a:spAutoFit/>
          </a:bodyPr>
          <a:lstStyle/>
          <a:p>
            <a:pPr algn="ctr"/>
            <a:r>
              <a:rPr lang="en-US" sz="1100" b="1" dirty="0"/>
              <a:t>FIG. A11. Cl at 65 m/s</a:t>
            </a:r>
            <a:endParaRPr lang="en-IN" sz="1100" b="1" dirty="0"/>
          </a:p>
        </p:txBody>
      </p:sp>
      <p:sp>
        <p:nvSpPr>
          <p:cNvPr id="12" name="Oval 11">
            <a:extLst>
              <a:ext uri="{FF2B5EF4-FFF2-40B4-BE49-F238E27FC236}">
                <a16:creationId xmlns:a16="http://schemas.microsoft.com/office/drawing/2014/main" xmlns="" id="{17E62473-0F8D-EBFE-2930-E711B3320FA1}"/>
              </a:ext>
            </a:extLst>
          </p:cNvPr>
          <p:cNvSpPr/>
          <p:nvPr/>
        </p:nvSpPr>
        <p:spPr>
          <a:xfrm>
            <a:off x="2090405" y="1823322"/>
            <a:ext cx="1212980" cy="1319346"/>
          </a:xfrm>
          <a:prstGeom prst="ellipse">
            <a:avLst/>
          </a:prstGeom>
          <a:no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46658075-13B6-F7EF-D15F-AF38B9AF8D87}"/>
              </a:ext>
            </a:extLst>
          </p:cNvPr>
          <p:cNvSpPr txBox="1"/>
          <p:nvPr/>
        </p:nvSpPr>
        <p:spPr>
          <a:xfrm>
            <a:off x="649721" y="3780594"/>
            <a:ext cx="10590245" cy="2062103"/>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At 30 m/s, Cl exhibits a slight gap between the value and the baseline, indicating there is still some downward force acting on the object or that the lift force is not strong enough to completely lift the object off the ground.</a:t>
            </a:r>
          </a:p>
          <a:p>
            <a:pPr marL="285750" indent="-285750">
              <a:buFont typeface="Wingdings" panose="05000000000000000000" pitchFamily="2" charset="2"/>
              <a:buChar char="Ø"/>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In contrast, at 65 m/s, Cl touches or even surpasses the baseline, indicating that the lift force generated by the object or airflow is experiencing a lift force that exceeds its weight, allowing it to rise higher velocity.</a:t>
            </a:r>
          </a:p>
          <a:p>
            <a:pPr marL="342900" indent="-342900">
              <a:buFont typeface="Wingdings" panose="05000000000000000000" pitchFamily="2" charset="2"/>
              <a:buChar char="Ø"/>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Higher velocities may result in increased airflow velocities, changes in flow separation patterns, and altered aerodynamic forces, all of which can affect lift generation and its interaction with the ground or surface on which the object rests.</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xmlns="" id="{F6EA1546-7703-E644-6B58-8179664A3796}"/>
              </a:ext>
            </a:extLst>
          </p:cNvPr>
          <p:cNvSpPr/>
          <p:nvPr/>
        </p:nvSpPr>
        <p:spPr>
          <a:xfrm>
            <a:off x="7659006" y="1987477"/>
            <a:ext cx="1212980" cy="1319346"/>
          </a:xfrm>
          <a:prstGeom prst="ellipse">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ate Placeholder 9">
            <a:extLst>
              <a:ext uri="{FF2B5EF4-FFF2-40B4-BE49-F238E27FC236}">
                <a16:creationId xmlns:a16="http://schemas.microsoft.com/office/drawing/2014/main" xmlns="" id="{2D75722B-341C-44D7-4BBD-1532BFCDC192}"/>
              </a:ext>
            </a:extLst>
          </p:cNvPr>
          <p:cNvSpPr>
            <a:spLocks noGrp="1"/>
          </p:cNvSpPr>
          <p:nvPr>
            <p:ph type="dt" sz="half" idx="10"/>
          </p:nvPr>
        </p:nvSpPr>
        <p:spPr/>
        <p:txBody>
          <a:bodyPr/>
          <a:lstStyle/>
          <a:p>
            <a:fld id="{9E83105C-8894-4767-B5AF-A227AC4D2A36}" type="datetime1">
              <a:rPr lang="en-US" smtClean="0"/>
              <a:t>9/14/2023</a:t>
            </a:fld>
            <a:endParaRPr lang="en-US"/>
          </a:p>
        </p:txBody>
      </p:sp>
      <p:sp>
        <p:nvSpPr>
          <p:cNvPr id="11" name="Slide Number Placeholder 10">
            <a:extLst>
              <a:ext uri="{FF2B5EF4-FFF2-40B4-BE49-F238E27FC236}">
                <a16:creationId xmlns:a16="http://schemas.microsoft.com/office/drawing/2014/main" xmlns="" id="{E1B6D35D-A69F-F400-4D21-E4E5B6D7E87C}"/>
              </a:ext>
            </a:extLst>
          </p:cNvPr>
          <p:cNvSpPr>
            <a:spLocks noGrp="1"/>
          </p:cNvSpPr>
          <p:nvPr>
            <p:ph type="sldNum" sz="quarter" idx="12"/>
          </p:nvPr>
        </p:nvSpPr>
        <p:spPr/>
        <p:txBody>
          <a:bodyPr/>
          <a:lstStyle/>
          <a:p>
            <a:fld id="{34B7E4EF-A1BD-40F4-AB7B-04F084DD991D}" type="slidenum">
              <a:rPr lang="en-US" smtClean="0"/>
              <a:t>9</a:t>
            </a:fld>
            <a:endParaRPr lang="en-US"/>
          </a:p>
        </p:txBody>
      </p:sp>
    </p:spTree>
    <p:extLst>
      <p:ext uri="{BB962C8B-B14F-4D97-AF65-F5344CB8AC3E}">
        <p14:creationId xmlns:p14="http://schemas.microsoft.com/office/powerpoint/2010/main" val="16834627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aramond"/>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xmlns=""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2311</Words>
  <Application>Microsoft Office PowerPoint</Application>
  <PresentationFormat>Custom</PresentationFormat>
  <Paragraphs>175</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SavonVTI</vt:lpstr>
      <vt:lpstr>AERODYNAMICS OF FASE CAR – CFD PROJECT (WEEK 3)  Flow reactions of the car  GUIDED BY: PROF .DR. MEHMET SARIMURAT</vt:lpstr>
      <vt:lpstr>Graphical plots for   coefficient of lift &amp; drag   and   normal distribution for lift and drag</vt:lpstr>
      <vt:lpstr>          Flow analysis of the car at 30 m/s (68mph):                                  Flow analysis of the car at 65m/s (146mph):</vt:lpstr>
      <vt:lpstr>PowerPoint Presentation</vt:lpstr>
      <vt:lpstr>PowerPoint Presentation</vt:lpstr>
      <vt:lpstr>    Scaled Residuals of the car at 30 m/s (68mph):                              Scaled Residuals of the car at 65 m/s (146mph): </vt:lpstr>
      <vt:lpstr>            Coefficient of drag at 30 m/s (68mph):                                                Coefficient of drag at 65 m/s (146mph): </vt:lpstr>
      <vt:lpstr>      Normal Distribution of Drag at 30 m/s (68mph):                         Normal distribution of drag at 65 m/s (146mph): </vt:lpstr>
      <vt:lpstr>              Coefficient of lift at 30 m/s (68mph):                                                Coefficient of lift at 65 m/s (146mph): </vt:lpstr>
      <vt:lpstr>      Normal Distribution of lift at 30 m/s (68mph):                         Normal distribution of lift at 65 m/s (146mph): </vt:lpstr>
      <vt:lpstr>Post-processing Velocity &amp; pressure contour</vt:lpstr>
      <vt:lpstr>PowerPoint Presentation</vt:lpstr>
      <vt:lpstr>              Velocity Contour 30 m/s (68mph):                                                  Velocity contour at 65 m/s (146mph): </vt:lpstr>
      <vt:lpstr>                   Pressure Contour 30 m/s (68mph):                                   pressure contour at 65 m/s (146mph): </vt:lpstr>
      <vt:lpstr>PowerPoint Presentation</vt:lpstr>
      <vt:lpstr>PowerPoint Presentation</vt:lpstr>
      <vt:lpstr>Post-processing  path lines and re circulation region</vt:lpstr>
      <vt:lpstr>      Re-circulation Region at 30 m/s (68mph):                                           Re-circulation Region at 65 m/s (146mph): </vt:lpstr>
      <vt:lpstr>                   Path lines at 30 m/s (68mph):                                                              Path lines at 65 m/s (146mph): </vt:lpstr>
      <vt:lpstr>SUMMARY:</vt:lpstr>
      <vt:lpstr>PowerPoint Presentation</vt:lpstr>
      <vt:lpstr>PowerPoint Presentation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AERODYNAMICS OF FASE CAR – CFD PROJECT (WEEK 3)  Flow reactions of the car  GUIDED BY: PROF .DR. MEHMET SARIMURAT</dc:title>
  <dc:creator>Jayaprakash Chandran Govindhasamy Shankar</dc:creator>
  <cp:lastModifiedBy>G S JAYAPRAKASH29</cp:lastModifiedBy>
  <cp:revision>3</cp:revision>
  <dcterms:created xsi:type="dcterms:W3CDTF">2023-06-30T02:45:50Z</dcterms:created>
  <dcterms:modified xsi:type="dcterms:W3CDTF">2023-09-14T04:22:41Z</dcterms:modified>
</cp:coreProperties>
</file>